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sldIdLst>
    <p:sldId id="256" r:id="rId2"/>
    <p:sldId id="267" r:id="rId3"/>
    <p:sldId id="258" r:id="rId4"/>
    <p:sldId id="268" r:id="rId5"/>
    <p:sldId id="269" r:id="rId6"/>
    <p:sldId id="28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4" r:id="rId17"/>
    <p:sldId id="280" r:id="rId18"/>
    <p:sldId id="281" r:id="rId19"/>
    <p:sldId id="285" r:id="rId20"/>
    <p:sldId id="282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5779" autoAdjust="0"/>
  </p:normalViewPr>
  <p:slideViewPr>
    <p:cSldViewPr>
      <p:cViewPr varScale="1">
        <p:scale>
          <a:sx n="81" d="100"/>
          <a:sy n="81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0EE6-3825-4BCA-B4FB-0376AF14B9D7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B7DE5-7C3E-4215-A4B4-9E886E0CE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7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42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03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53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67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4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2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727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5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54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 wat je ziet op de afbeelding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37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43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B7DE5-7C3E-4215-A4B4-9E886E0CE70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72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dia Roz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Z Schuin+vlak.w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/>
          <a:stretch/>
        </p:blipFill>
        <p:spPr>
          <a:xfrm>
            <a:off x="0" y="0"/>
            <a:ext cx="9144000" cy="39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08" y="908720"/>
            <a:ext cx="802978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Click to edit </a:t>
            </a:r>
            <a:br>
              <a:rPr lang="nl-NL" noProof="0"/>
            </a:br>
            <a:r>
              <a:rPr lang="nl-NL" noProof="0"/>
              <a:t>Master subtitle style</a:t>
            </a:r>
          </a:p>
        </p:txBody>
      </p:sp>
      <p:pic>
        <p:nvPicPr>
          <p:cNvPr id="8" name="Picture 7" descr="ARZ schuine hoek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" y="3140969"/>
            <a:ext cx="8498093" cy="819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332656" y="1052736"/>
            <a:ext cx="1224136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err="1">
                <a:latin typeface="Verdana"/>
                <a:cs typeface="Verdana"/>
              </a:rPr>
              <a:t>Openingsdia</a:t>
            </a:r>
            <a:r>
              <a:rPr lang="nl-NL" sz="1100" noProof="0" dirty="0">
                <a:latin typeface="Verdana"/>
                <a:cs typeface="Verdana"/>
              </a:rPr>
              <a:t> beschikbaar</a:t>
            </a:r>
            <a:r>
              <a:rPr lang="nl-NL" sz="1100" baseline="0" noProof="0" dirty="0">
                <a:latin typeface="Verdana"/>
                <a:cs typeface="Verdana"/>
              </a:rPr>
              <a:t> in drie kleuren, te gebruiken naar keuze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3140472"/>
            <a:ext cx="2303997" cy="276189"/>
          </a:xfrm>
          <a:prstGeom prst="rect">
            <a:avLst/>
          </a:prstGeom>
        </p:spPr>
      </p:pic>
      <p:pic>
        <p:nvPicPr>
          <p:cNvPr id="1026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" y="3139200"/>
            <a:ext cx="2304000" cy="11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1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dia Oranj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Z Schuin+vlak.w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/>
          <a:stretch/>
        </p:blipFill>
        <p:spPr>
          <a:xfrm>
            <a:off x="0" y="0"/>
            <a:ext cx="9144000" cy="39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08" y="908720"/>
            <a:ext cx="802978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Click to edit </a:t>
            </a:r>
            <a:br>
              <a:rPr lang="nl-NL" noProof="0"/>
            </a:br>
            <a:r>
              <a:rPr lang="nl-NL" noProof="0"/>
              <a:t>Master subtitle style</a:t>
            </a:r>
          </a:p>
        </p:txBody>
      </p:sp>
      <p:pic>
        <p:nvPicPr>
          <p:cNvPr id="8" name="Picture 7" descr="ARZ schuine hoek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" y="3140969"/>
            <a:ext cx="8498093" cy="819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332656" y="1052736"/>
            <a:ext cx="1224136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err="1">
                <a:latin typeface="Verdana"/>
                <a:cs typeface="Verdana"/>
              </a:rPr>
              <a:t>Openingsdia</a:t>
            </a:r>
            <a:r>
              <a:rPr lang="nl-NL" sz="1100" noProof="0" dirty="0">
                <a:latin typeface="Verdana"/>
                <a:cs typeface="Verdana"/>
              </a:rPr>
              <a:t> beschikbaar</a:t>
            </a:r>
            <a:r>
              <a:rPr lang="nl-NL" sz="1100" baseline="0" noProof="0" dirty="0">
                <a:latin typeface="Verdana"/>
                <a:cs typeface="Verdana"/>
              </a:rPr>
              <a:t> in drie kleuren, te gebruiken naar keuze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3140472"/>
            <a:ext cx="2303997" cy="276188"/>
          </a:xfrm>
          <a:prstGeom prst="rect">
            <a:avLst/>
          </a:prstGeom>
        </p:spPr>
      </p:pic>
      <p:pic>
        <p:nvPicPr>
          <p:cNvPr id="9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" y="3139200"/>
            <a:ext cx="2304000" cy="11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6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dia Blau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Z Schuin+vlak.w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/>
          <a:stretch/>
        </p:blipFill>
        <p:spPr>
          <a:xfrm>
            <a:off x="0" y="0"/>
            <a:ext cx="9144000" cy="395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908" y="908720"/>
            <a:ext cx="802978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Click to edit </a:t>
            </a:r>
            <a:br>
              <a:rPr lang="nl-NL" noProof="0"/>
            </a:br>
            <a:r>
              <a:rPr lang="nl-NL" noProof="0"/>
              <a:t>Master subtitle style</a:t>
            </a:r>
          </a:p>
        </p:txBody>
      </p:sp>
      <p:pic>
        <p:nvPicPr>
          <p:cNvPr id="8" name="Picture 7" descr="ARZ schuine hoek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7" y="3140969"/>
            <a:ext cx="8498093" cy="8193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332656" y="1052736"/>
            <a:ext cx="1224136" cy="9387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 err="1">
                <a:latin typeface="Verdana"/>
                <a:cs typeface="Verdana"/>
              </a:rPr>
              <a:t>Openingsdia</a:t>
            </a:r>
            <a:r>
              <a:rPr lang="nl-NL" sz="1100" noProof="0" dirty="0">
                <a:latin typeface="Verdana"/>
                <a:cs typeface="Verdana"/>
              </a:rPr>
              <a:t> beschikbaar</a:t>
            </a:r>
            <a:r>
              <a:rPr lang="nl-NL" sz="1100" baseline="0" noProof="0" dirty="0">
                <a:latin typeface="Verdana"/>
                <a:cs typeface="Verdana"/>
              </a:rPr>
              <a:t> in drie kleuren, te gebruiken naar keuze</a:t>
            </a:r>
            <a:endParaRPr lang="nl-NL" sz="1100" noProof="0" dirty="0">
              <a:latin typeface="Verdana"/>
              <a:cs typeface="Verdana"/>
            </a:endParaRPr>
          </a:p>
        </p:txBody>
      </p:sp>
      <p:pic>
        <p:nvPicPr>
          <p:cNvPr id="12" name="Picture 11" descr="ARZ vlakje achter logo roze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" y="3140472"/>
            <a:ext cx="2304000" cy="276189"/>
          </a:xfrm>
          <a:prstGeom prst="rect">
            <a:avLst/>
          </a:prstGeom>
        </p:spPr>
      </p:pic>
      <p:pic>
        <p:nvPicPr>
          <p:cNvPr id="9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" y="3139200"/>
            <a:ext cx="2304000" cy="11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4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79A9F-A76E-4EDF-A97D-51EE58158F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0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Roz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06" y="2276475"/>
            <a:ext cx="8029781" cy="26646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6" y="5121836"/>
            <a:ext cx="8029781" cy="1186890"/>
          </a:xfrm>
        </p:spPr>
        <p:txBody>
          <a:bodyPr anchor="t">
            <a:normAutofit/>
          </a:bodyPr>
          <a:lstStyle>
            <a:lvl1pPr marL="0" indent="0">
              <a:buNone/>
              <a:defRPr sz="2400" b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pic>
        <p:nvPicPr>
          <p:cNvPr id="7" name="Picture 6" descr="ARZ Schuin+vlak.w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6"/>
          <a:stretch/>
        </p:blipFill>
        <p:spPr>
          <a:xfrm>
            <a:off x="0" y="0"/>
            <a:ext cx="9144000" cy="155482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Click to edit </a:t>
            </a:r>
            <a:br>
              <a:rPr lang="nl-NL" noProof="0"/>
            </a:br>
            <a:r>
              <a:rPr lang="nl-NL" noProof="0"/>
              <a:t>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20688" y="743934"/>
            <a:ext cx="15121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>
                <a:latin typeface="Verdana"/>
                <a:cs typeface="Verdana"/>
              </a:rPr>
              <a:t>Gebruik deze dia om een nieuw onderwerp aan te kondigen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48680" y="2276475"/>
            <a:ext cx="144016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>
                <a:latin typeface="Verdana"/>
                <a:cs typeface="Verdana"/>
              </a:rPr>
              <a:t>Er kan gevarieerd worden met kleur voor bv. verschillende delen van de presentatie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737320"/>
            <a:ext cx="2303997" cy="276189"/>
          </a:xfrm>
          <a:prstGeom prst="rect">
            <a:avLst/>
          </a:prstGeom>
        </p:spPr>
      </p:pic>
      <p:pic>
        <p:nvPicPr>
          <p:cNvPr id="14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" y="738000"/>
            <a:ext cx="2304000" cy="11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8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Oranj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06" y="2276475"/>
            <a:ext cx="8029781" cy="26646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6" y="5121836"/>
            <a:ext cx="8029781" cy="1186890"/>
          </a:xfrm>
        </p:spPr>
        <p:txBody>
          <a:bodyPr anchor="t">
            <a:normAutofit/>
          </a:bodyPr>
          <a:lstStyle>
            <a:lvl1pPr marL="0" indent="0">
              <a:buNone/>
              <a:defRPr sz="2400" b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pic>
        <p:nvPicPr>
          <p:cNvPr id="7" name="Picture 6" descr="ARZ Schuin+vlak.w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6"/>
          <a:stretch/>
        </p:blipFill>
        <p:spPr>
          <a:xfrm>
            <a:off x="0" y="0"/>
            <a:ext cx="9144000" cy="155482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Click to edit </a:t>
            </a:r>
            <a:br>
              <a:rPr lang="nl-NL" noProof="0"/>
            </a:br>
            <a:r>
              <a:rPr lang="nl-NL" noProof="0"/>
              <a:t>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20688" y="743934"/>
            <a:ext cx="15121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>
                <a:latin typeface="Verdana"/>
                <a:cs typeface="Verdana"/>
              </a:rPr>
              <a:t>Gebruik deze dia om een nieuw onderwerp aan te kondigen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48680" y="2276475"/>
            <a:ext cx="144016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>
                <a:latin typeface="Verdana"/>
                <a:cs typeface="Verdana"/>
              </a:rPr>
              <a:t>Er kan gevarieerd worden met kleur voor bv. verschillende delen van de presentatie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0" y="737320"/>
            <a:ext cx="2303997" cy="276188"/>
          </a:xfrm>
          <a:prstGeom prst="rect">
            <a:avLst/>
          </a:prstGeom>
        </p:spPr>
      </p:pic>
      <p:pic>
        <p:nvPicPr>
          <p:cNvPr id="10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" y="738000"/>
            <a:ext cx="2304000" cy="11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7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Blau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06" y="2276475"/>
            <a:ext cx="8029781" cy="26646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06" y="5121836"/>
            <a:ext cx="8029781" cy="1186890"/>
          </a:xfrm>
        </p:spPr>
        <p:txBody>
          <a:bodyPr anchor="t">
            <a:normAutofit/>
          </a:bodyPr>
          <a:lstStyle>
            <a:lvl1pPr marL="0" indent="0">
              <a:buNone/>
              <a:defRPr sz="2400" b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pic>
        <p:nvPicPr>
          <p:cNvPr id="7" name="Picture 6" descr="ARZ Schuin+vlak.w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6"/>
          <a:stretch/>
        </p:blipFill>
        <p:spPr>
          <a:xfrm>
            <a:off x="0" y="0"/>
            <a:ext cx="9144000" cy="155482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51148" y="5121835"/>
            <a:ext cx="8024540" cy="118689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</a:t>
            </a:r>
            <a:br>
              <a:rPr lang="nl-NL" noProof="0" dirty="0"/>
            </a:br>
            <a:r>
              <a:rPr lang="nl-NL" noProof="0" dirty="0"/>
              <a:t>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-1620688" y="743934"/>
            <a:ext cx="15121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>
                <a:latin typeface="Verdana"/>
                <a:cs typeface="Verdana"/>
              </a:rPr>
              <a:t>Gebruik deze dia om een nieuw onderwerp aan te kondigen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48680" y="2276475"/>
            <a:ext cx="144016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100" noProof="0" dirty="0">
                <a:latin typeface="Verdana"/>
                <a:cs typeface="Verdana"/>
              </a:rPr>
              <a:t>Er kan gevarieerd worden met kleur voor bv. verschillende delen van de presentatie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4" y="737320"/>
            <a:ext cx="2303989" cy="276188"/>
          </a:xfrm>
          <a:prstGeom prst="rect">
            <a:avLst/>
          </a:prstGeom>
        </p:spPr>
      </p:pic>
      <p:pic>
        <p:nvPicPr>
          <p:cNvPr id="10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" y="738000"/>
            <a:ext cx="2304000" cy="11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2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79A9F-A76E-4EDF-A97D-51EE58158F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19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79A9F-A76E-4EDF-A97D-51EE58158F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8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Z schuine hoek.w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" y="1"/>
            <a:ext cx="8498093" cy="819368"/>
          </a:xfrm>
          <a:prstGeom prst="rect">
            <a:avLst/>
          </a:prstGeom>
        </p:spPr>
      </p:pic>
      <p:pic>
        <p:nvPicPr>
          <p:cNvPr id="4" name="Picture 3" descr="ARZ vlakje achter logo oranje.wm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4" y="1"/>
            <a:ext cx="1584000" cy="18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316" y="980728"/>
            <a:ext cx="8033140" cy="9269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316" y="2287413"/>
            <a:ext cx="8033140" cy="40939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433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B2779A9F-A76E-4EDF-A97D-51EE58158F4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2" descr="C:\Users\jfwmglaudemans\Desktop\Alrijne Logoset 2015-01-05\Alrijne Logoset 2015-01-05\Beeldscherm\RGB Png (Transparante achtergrond)\ARZ Logo Ziek Vlak1 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0" y="0"/>
            <a:ext cx="1587600" cy="7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E0060"/>
          </a:solidFill>
          <a:latin typeface="Verdana"/>
          <a:ea typeface="+mj-ea"/>
          <a:cs typeface="Verdana"/>
        </a:defRPr>
      </a:lvl1pPr>
    </p:titleStyle>
    <p:bodyStyle>
      <a:lvl1pPr marL="273050" indent="-27305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 baseline="0">
          <a:solidFill>
            <a:schemeClr val="tx2"/>
          </a:solidFill>
          <a:latin typeface="Verdana"/>
          <a:ea typeface="+mn-ea"/>
          <a:cs typeface="Verdana"/>
        </a:defRPr>
      </a:lvl1pPr>
      <a:lvl2pPr marL="534988" indent="-261938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400" kern="1200">
          <a:solidFill>
            <a:schemeClr val="tx2"/>
          </a:solidFill>
          <a:latin typeface="Verdana"/>
          <a:ea typeface="+mn-ea"/>
          <a:cs typeface="Verdana"/>
        </a:defRPr>
      </a:lvl2pPr>
      <a:lvl3pPr marL="804863" indent="-268288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Verdana"/>
          <a:ea typeface="+mn-ea"/>
          <a:cs typeface="Verdana"/>
        </a:defRPr>
      </a:lvl3pPr>
      <a:lvl4pPr marL="1074738" indent="-265113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400" kern="1200">
          <a:solidFill>
            <a:schemeClr val="tx2"/>
          </a:solidFill>
          <a:latin typeface="Verdana"/>
          <a:ea typeface="+mn-ea"/>
          <a:cs typeface="Verdana"/>
        </a:defRPr>
      </a:lvl4pPr>
      <a:lvl5pPr marL="1344613" indent="-271463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71811-BAD5-45A7-8055-C8C3B0EC0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Parkinson </a:t>
            </a:r>
            <a:r>
              <a:rPr lang="nl-NL" dirty="0" err="1"/>
              <a:t>KinetiGraph</a:t>
            </a:r>
            <a:br>
              <a:rPr lang="nl-NL" dirty="0"/>
            </a:br>
            <a:br>
              <a:rPr lang="nl-NL" dirty="0"/>
            </a:br>
            <a:r>
              <a:rPr lang="nl-NL" sz="2400" dirty="0"/>
              <a:t>PKG horloge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8743F-C528-41CC-A822-B6E81A1EB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	</a:t>
            </a:r>
          </a:p>
          <a:p>
            <a:pPr algn="r"/>
            <a:r>
              <a:rPr lang="nl-NL" dirty="0"/>
              <a:t>	Joke Broeders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0A1641-922A-4157-A80C-476F3C83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643732"/>
            <a:ext cx="4865245" cy="35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62E00-A5D8-4703-B75A-54459DCA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Waarbij kan een PKG in de praktijk ondersteunen?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D2007-9432-4777-B240-ECE5D11B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Symptoom ontdekking</a:t>
            </a:r>
          </a:p>
          <a:p>
            <a:r>
              <a:rPr lang="nl-NL" dirty="0"/>
              <a:t>Onvoorspelbare “off” periodes met stijfheid, traagheid en toename tremor</a:t>
            </a:r>
          </a:p>
          <a:p>
            <a:r>
              <a:rPr lang="nl-NL" dirty="0"/>
              <a:t>Onvoorspelbare “on” periodes met overbewegelijkheid</a:t>
            </a:r>
          </a:p>
          <a:p>
            <a:r>
              <a:rPr lang="nl-NL" dirty="0"/>
              <a:t>Ernst van de fluctuaties</a:t>
            </a:r>
          </a:p>
          <a:p>
            <a:r>
              <a:rPr lang="nl-NL" dirty="0"/>
              <a:t>Hoeveelheid slaap gedurende de dag</a:t>
            </a:r>
          </a:p>
        </p:txBody>
      </p:sp>
    </p:spTree>
    <p:extLst>
      <p:ext uri="{BB962C8B-B14F-4D97-AF65-F5344CB8AC3E}">
        <p14:creationId xmlns:p14="http://schemas.microsoft.com/office/powerpoint/2010/main" val="214925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62E00-A5D8-4703-B75A-54459DCA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Waarbij kan een PKG in de praktijk ondersteunen?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D2007-9432-4777-B240-ECE5D11B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Effectiviteit van de therapie</a:t>
            </a:r>
          </a:p>
          <a:p>
            <a:r>
              <a:rPr lang="nl-NL" dirty="0"/>
              <a:t>Is er verandering nodig van de orale therapie?</a:t>
            </a:r>
          </a:p>
          <a:p>
            <a:r>
              <a:rPr lang="nl-NL" dirty="0"/>
              <a:t>Is het medicatie gebruik optimaal?</a:t>
            </a:r>
          </a:p>
          <a:p>
            <a:r>
              <a:rPr lang="nl-NL" dirty="0"/>
              <a:t>Was het aanpassen van de therapie succesvol?</a:t>
            </a:r>
          </a:p>
          <a:p>
            <a:r>
              <a:rPr lang="nl-NL" dirty="0"/>
              <a:t>Is er een Advanced therapie nodig?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Overige ontdekkingen</a:t>
            </a:r>
          </a:p>
          <a:p>
            <a:r>
              <a:rPr lang="nl-NL" dirty="0"/>
              <a:t>Overzicht van actuele inname tijden van medicatie (therapietrouw)?</a:t>
            </a:r>
          </a:p>
          <a:p>
            <a:r>
              <a:rPr lang="nl-NL" dirty="0"/>
              <a:t>Visueel beeld dat kan bijdragen om klachten te omschrijven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70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E576FD7-BD45-422B-B141-857BDCB3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232"/>
            <a:ext cx="8858256" cy="51881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52828C-17B9-486E-A379-1C5D1E50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830" y="-171400"/>
            <a:ext cx="8033140" cy="926976"/>
          </a:xfrm>
        </p:spPr>
        <p:txBody>
          <a:bodyPr/>
          <a:lstStyle/>
          <a:p>
            <a:r>
              <a:rPr lang="nl-NL" dirty="0"/>
              <a:t>Hoe ziet een PKG uitslag eruit?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4DC1902-0C6F-457F-B715-A533CF2C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650" y="1268760"/>
            <a:ext cx="262151" cy="102421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32B180-30EA-4F4D-88C1-D15746405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933" y="2871692"/>
            <a:ext cx="262151" cy="85961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85C5FBD-3917-4D74-88D3-09647A25D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549" y="2254340"/>
            <a:ext cx="566977" cy="25605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AFA5DDB-712E-496E-BFEC-4BD3F9F9F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548" y="2514497"/>
            <a:ext cx="566977" cy="31701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F45C192-8961-4CAF-BFC5-6BE98B1FB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2025" y="3311404"/>
            <a:ext cx="4499238" cy="2383743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73AFB9C-238F-4D04-8BCF-063E65013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124157" y="1225431"/>
            <a:ext cx="4968671" cy="232887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ACE0B8F-D91C-4B8A-ABA6-7E1CBD80C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777" y="2986598"/>
            <a:ext cx="1377815" cy="59136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E4E15B6-4837-4A99-B65F-0567C4D38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954" y="2169089"/>
            <a:ext cx="1140051" cy="59746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1EB14D1-F2CD-4623-9DDD-A6F0946752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222" y="3771479"/>
            <a:ext cx="1560711" cy="80474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DA4F546-B034-4E91-A676-1A0508970B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222" y="4731303"/>
            <a:ext cx="1560711" cy="1018120"/>
          </a:xfrm>
          <a:prstGeom prst="rect">
            <a:avLst/>
          </a:prstGeom>
        </p:spPr>
      </p:pic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73E2D90D-AA93-472F-987C-BF3CF9BC1CF5}"/>
              </a:ext>
            </a:extLst>
          </p:cNvPr>
          <p:cNvSpPr/>
          <p:nvPr/>
        </p:nvSpPr>
        <p:spPr>
          <a:xfrm>
            <a:off x="7227459" y="1225431"/>
            <a:ext cx="1448997" cy="21506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PKG </a:t>
            </a:r>
          </a:p>
          <a:p>
            <a:pPr algn="ctr"/>
            <a:r>
              <a:rPr lang="nl-NL" sz="1600" b="1" dirty="0"/>
              <a:t>Overzicht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/>
              <a:t>Gemiddelde meting van alle dagen 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3190F732-AE17-4643-9B97-1C9E2E6D794D}"/>
              </a:ext>
            </a:extLst>
          </p:cNvPr>
          <p:cNvSpPr/>
          <p:nvPr/>
        </p:nvSpPr>
        <p:spPr>
          <a:xfrm>
            <a:off x="7208371" y="3617725"/>
            <a:ext cx="1448997" cy="21506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PKG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/>
              <a:t>medicatie inname  overzicht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CCF7F092-9E3D-4BD9-8DD7-106B3E7792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768" y="1321302"/>
            <a:ext cx="162167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CEDF0-CD5E-45C6-B24B-BB8FB414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-30064"/>
            <a:ext cx="8033140" cy="926976"/>
          </a:xfrm>
        </p:spPr>
        <p:txBody>
          <a:bodyPr/>
          <a:lstStyle/>
          <a:p>
            <a:r>
              <a:rPr lang="nl-NL" dirty="0"/>
              <a:t>Optimaliseren Orale Therapie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525E6B-E1E9-4023-89C1-5399DEBC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8093095" cy="53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38429-3C2D-4CD1-B037-18883CBF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-6432"/>
            <a:ext cx="8033140" cy="926976"/>
          </a:xfrm>
        </p:spPr>
        <p:txBody>
          <a:bodyPr/>
          <a:lstStyle/>
          <a:p>
            <a:r>
              <a:rPr lang="nl-NL" dirty="0"/>
              <a:t>Was </a:t>
            </a:r>
            <a:r>
              <a:rPr lang="nl-NL" dirty="0" err="1"/>
              <a:t>Duodopa</a:t>
            </a:r>
            <a:r>
              <a:rPr lang="nl-NL" dirty="0"/>
              <a:t> of DBS succesvol?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C49432-42A1-44D8-B135-86438A12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2736"/>
            <a:ext cx="6768752" cy="55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36EF4-C239-4F24-96A7-911A13E4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48680"/>
            <a:ext cx="8033140" cy="926976"/>
          </a:xfrm>
        </p:spPr>
        <p:txBody>
          <a:bodyPr/>
          <a:lstStyle/>
          <a:p>
            <a:r>
              <a:rPr lang="nl-NL" dirty="0"/>
              <a:t>Overzicht: Immobiliteit &amp; Off </a:t>
            </a:r>
            <a:r>
              <a:rPr lang="nl-NL" dirty="0" err="1"/>
              <a:t>wrist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B52EC4C-C6DA-49C0-ACB7-D61C4A20F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772816"/>
            <a:ext cx="8061849" cy="43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9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DFD2F-DEC9-4C04-94B2-43FD26C0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Overzicht: Tremor registratie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D4438B-483B-4337-9AF4-77CC66B18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706" y="2852936"/>
            <a:ext cx="8032750" cy="20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A8509-0568-4330-A8FA-09B7FAB8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836712"/>
            <a:ext cx="8033140" cy="926976"/>
          </a:xfrm>
        </p:spPr>
        <p:txBody>
          <a:bodyPr/>
          <a:lstStyle/>
          <a:p>
            <a:r>
              <a:rPr lang="nl-NL" dirty="0"/>
              <a:t>Ervaring PKG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E799C-51EC-48ED-A6D4-E82D62A8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Nadelen</a:t>
            </a:r>
          </a:p>
          <a:p>
            <a:r>
              <a:rPr lang="nl-NL" dirty="0"/>
              <a:t>Lastig om medicatie af te vinken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Voordelen</a:t>
            </a:r>
          </a:p>
          <a:p>
            <a:r>
              <a:rPr lang="nl-NL" dirty="0"/>
              <a:t>Polshorloge</a:t>
            </a:r>
          </a:p>
          <a:p>
            <a:r>
              <a:rPr lang="nl-NL" dirty="0"/>
              <a:t>Meet meerdere dagen, tijdens het dagelijks leven</a:t>
            </a:r>
          </a:p>
          <a:p>
            <a:r>
              <a:rPr lang="nl-NL" dirty="0"/>
              <a:t>Verbeterd de therapietrouw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20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4CC64-E4CC-4083-AEAC-DC3E2BA7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in aanmerking?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B7ACFC-7879-4568-B184-D56C0070E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Op indicatie van de Neuroloog</a:t>
            </a:r>
          </a:p>
        </p:txBody>
      </p:sp>
    </p:spTree>
    <p:extLst>
      <p:ext uri="{BB962C8B-B14F-4D97-AF65-F5344CB8AC3E}">
        <p14:creationId xmlns:p14="http://schemas.microsoft.com/office/powerpoint/2010/main" val="149618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4D12E-49E1-410B-8828-8F16EFA9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024D7-21B5-4C98-AE6E-292E6F3D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Objectieve meting van </a:t>
            </a:r>
            <a:r>
              <a:rPr lang="nl-NL" dirty="0" err="1"/>
              <a:t>motore</a:t>
            </a:r>
            <a:r>
              <a:rPr lang="nl-NL" dirty="0"/>
              <a:t> Parkinson symptomen</a:t>
            </a:r>
          </a:p>
          <a:p>
            <a:endParaRPr lang="nl-NL" dirty="0"/>
          </a:p>
          <a:p>
            <a:r>
              <a:rPr lang="nl-NL" dirty="0"/>
              <a:t>Kan zorgprofessional ondersteunen om symptomen in kaart te brengen en therapie hierop aan te passen</a:t>
            </a:r>
          </a:p>
          <a:p>
            <a:endParaRPr lang="nl-NL" dirty="0"/>
          </a:p>
          <a:p>
            <a:r>
              <a:rPr lang="nl-NL" dirty="0"/>
              <a:t>Indicatie eigen Neuroloog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444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082AD-1E20-4DC6-B252-37DF164A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14" y="-51595"/>
            <a:ext cx="8033140" cy="926976"/>
          </a:xfrm>
        </p:spPr>
        <p:txBody>
          <a:bodyPr/>
          <a:lstStyle/>
          <a:p>
            <a:r>
              <a:rPr lang="nl-NL" dirty="0"/>
              <a:t>Even voorstellen…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AA0BA-DD2B-43DC-9778-BF8EEE07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033140" cy="2088232"/>
          </a:xfrm>
        </p:spPr>
        <p:txBody>
          <a:bodyPr/>
          <a:lstStyle/>
          <a:p>
            <a:r>
              <a:rPr lang="nl-NL" dirty="0"/>
              <a:t>Joke Broeders</a:t>
            </a:r>
          </a:p>
          <a:p>
            <a:r>
              <a:rPr lang="nl-NL" dirty="0" err="1"/>
              <a:t>Alrijne</a:t>
            </a:r>
            <a:r>
              <a:rPr lang="nl-NL" dirty="0"/>
              <a:t> Ziekenhuis</a:t>
            </a:r>
          </a:p>
          <a:p>
            <a:r>
              <a:rPr lang="nl-NL" dirty="0"/>
              <a:t>Sinds 1 jaar </a:t>
            </a:r>
            <a:r>
              <a:rPr lang="nl-NL" dirty="0" err="1"/>
              <a:t>parkinsonverpleegkundige</a:t>
            </a:r>
            <a:endParaRPr lang="nl-NL" dirty="0"/>
          </a:p>
          <a:p>
            <a:r>
              <a:rPr lang="nl-NL" dirty="0"/>
              <a:t>Puzzelen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CA0B1E-1CFF-4E0B-B4DA-554C5095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212976"/>
            <a:ext cx="2921496" cy="31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B69C66D3-672D-48EA-A4F5-D41972ABFF84}"/>
              </a:ext>
            </a:extLst>
          </p:cNvPr>
          <p:cNvSpPr/>
          <p:nvPr/>
        </p:nvSpPr>
        <p:spPr>
          <a:xfrm>
            <a:off x="2051720" y="2132856"/>
            <a:ext cx="4824536" cy="25202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/>
              <a:t>Vragen?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53B15C-F10F-491B-88F4-DE5864D8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748A47-0420-4917-B7FB-442F6243C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C91A75AE-C089-485B-B3D9-8C913A2BFC8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73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F44-FEA7-4428-A76E-5967F2C3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0"/>
            <a:ext cx="8033140" cy="926976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F0FBDF8-3041-4518-B867-934103D7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16" y="1196753"/>
            <a:ext cx="8033140" cy="51845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Waarom is er een PKG?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Doelgroep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doet een PKG?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gaat het in zijn werk?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Waarbij kan een PKG in de praktijk ondersteunen?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ziet een PKG uitslag eruit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Ervaringen PKG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kom je in aanmerking voor een PKG?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Vragen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D8530B-F490-4FD0-B8D2-6498621D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60" y="332656"/>
            <a:ext cx="244555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B6B3-3599-462E-B3BD-688E21BB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8033140" cy="926976"/>
          </a:xfrm>
        </p:spPr>
        <p:txBody>
          <a:bodyPr/>
          <a:lstStyle/>
          <a:p>
            <a:r>
              <a:rPr lang="nl-NL" dirty="0"/>
              <a:t>Waarom is er een PKG Horloge?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560285-14A3-43B2-BB63-1F4A7A1D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16" y="1268760"/>
            <a:ext cx="803314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Alleen subjectieve meetinstrumenten</a:t>
            </a:r>
          </a:p>
          <a:p>
            <a:endParaRPr lang="nl-NL" sz="2000" dirty="0"/>
          </a:p>
          <a:p>
            <a:r>
              <a:rPr lang="nl-NL" sz="2000" b="1" dirty="0"/>
              <a:t>Symptomen</a:t>
            </a:r>
            <a:r>
              <a:rPr lang="nl-NL" sz="2000" dirty="0"/>
              <a:t> veranderen gedurende de dag en tussen de dagen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Het is voor patiënten soms </a:t>
            </a:r>
            <a:r>
              <a:rPr lang="nl-NL" sz="2000" b="1" dirty="0"/>
              <a:t>moeilijk</a:t>
            </a:r>
            <a:r>
              <a:rPr lang="nl-NL" sz="2000" dirty="0"/>
              <a:t> om hun symptomen en de ernst en frequentie hiervan te </a:t>
            </a:r>
            <a:r>
              <a:rPr lang="nl-NL" sz="2000" b="1" dirty="0"/>
              <a:t>beschrijven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2000" b="1" dirty="0"/>
              <a:t>Medische consulten</a:t>
            </a:r>
            <a:r>
              <a:rPr lang="nl-NL" sz="2000" dirty="0"/>
              <a:t> zijn moment opnamen, beperkte tijd</a:t>
            </a:r>
          </a:p>
          <a:p>
            <a:endParaRPr lang="nl-NL" sz="2000" dirty="0"/>
          </a:p>
          <a:p>
            <a:r>
              <a:rPr lang="nl-NL" sz="2000" b="1" dirty="0"/>
              <a:t>Therapie </a:t>
            </a:r>
            <a:r>
              <a:rPr lang="nl-NL" sz="2000" dirty="0"/>
              <a:t>is gebaseerd op beperkte informatie en de effectiviteit van de therapie en therapietrouw is moeilijk te meten</a:t>
            </a:r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42761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151917E-F106-4FCE-B49D-6B26C50F67B7}"/>
              </a:ext>
            </a:extLst>
          </p:cNvPr>
          <p:cNvSpPr/>
          <p:nvPr/>
        </p:nvSpPr>
        <p:spPr>
          <a:xfrm>
            <a:off x="2051720" y="2204864"/>
            <a:ext cx="4968552" cy="201622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geeft een objectieve meting om klinische besluitvorming en patiëntenzorg verder te verbeteren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01D678-8226-463A-AD0C-A0B71FD3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5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75B7A-7F7E-46E7-986D-98B6634B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-6824"/>
            <a:ext cx="8033140" cy="926976"/>
          </a:xfrm>
        </p:spPr>
        <p:txBody>
          <a:bodyPr/>
          <a:lstStyle/>
          <a:p>
            <a:r>
              <a:rPr lang="nl-NL" dirty="0"/>
              <a:t>Doelgroep PKG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DBD550-F72C-489F-BC47-827A58B59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772816"/>
            <a:ext cx="7344061" cy="40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28696-DA08-4EEE-B77E-02F686D7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388" y="0"/>
            <a:ext cx="8033140" cy="926976"/>
          </a:xfrm>
        </p:spPr>
        <p:txBody>
          <a:bodyPr/>
          <a:lstStyle/>
          <a:p>
            <a:r>
              <a:rPr lang="nl-NL" dirty="0"/>
              <a:t>Wat doet een PKG?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10843A-2045-4B0A-9894-35D6054D4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6055" y="2204864"/>
            <a:ext cx="4029805" cy="29080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D08DE9F-FC05-4451-AAE5-C2FAA04FEC31}"/>
              </a:ext>
            </a:extLst>
          </p:cNvPr>
          <p:cNvSpPr/>
          <p:nvPr/>
        </p:nvSpPr>
        <p:spPr>
          <a:xfrm>
            <a:off x="571307" y="1700808"/>
            <a:ext cx="45047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De PKG meet continue (24 uur per dag) over een periode van 6-7 dagen in het dagelijks leven van mensen met Parkinson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Laat de bewegingsstoornis symptomen zien (traagheid, stijfheid, overbewegelijkheid en trillen) in relatie tot een controle groep (Niet Parkinson) en medicatie tijden.</a:t>
            </a:r>
          </a:p>
        </p:txBody>
      </p:sp>
    </p:spTree>
    <p:extLst>
      <p:ext uri="{BB962C8B-B14F-4D97-AF65-F5344CB8AC3E}">
        <p14:creationId xmlns:p14="http://schemas.microsoft.com/office/powerpoint/2010/main" val="239106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6E33F5-6F31-4BD0-BF76-45BD8B73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3"/>
            <a:ext cx="835292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PKG kan helpen om een objectieve meting te geven bij de ziekte van Parkinson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1. </a:t>
            </a:r>
            <a:r>
              <a:rPr lang="nl-NL" sz="2000" b="1" i="1" dirty="0"/>
              <a:t>Objectieve meting</a:t>
            </a:r>
          </a:p>
          <a:p>
            <a:pPr marL="0" indent="0">
              <a:buNone/>
            </a:pPr>
            <a:r>
              <a:rPr lang="nl-NL" sz="2000" dirty="0"/>
              <a:t>	Fluctuaties worden met de inname van medicatie in 	verband gebracht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2. </a:t>
            </a:r>
            <a:r>
              <a:rPr lang="nl-NL" sz="2000" b="1" i="1" dirty="0"/>
              <a:t>Afbeelding van het dagelijks leven (05:00 -22:00 uur)</a:t>
            </a:r>
          </a:p>
          <a:p>
            <a:pPr marL="0" indent="0">
              <a:buNone/>
            </a:pPr>
            <a:r>
              <a:rPr lang="nl-NL" sz="2000" dirty="0"/>
              <a:t>	Onvoorspelbare off perioden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3. </a:t>
            </a:r>
            <a:r>
              <a:rPr lang="nl-NL" sz="2000" b="1" i="1" dirty="0"/>
              <a:t>Betrouwbaarheid</a:t>
            </a:r>
          </a:p>
          <a:p>
            <a:pPr marL="0" indent="0">
              <a:buNone/>
            </a:pPr>
            <a:r>
              <a:rPr lang="nl-NL" sz="2000" dirty="0"/>
              <a:t>	Ondersteunen van de behandelende zorgprofessionals bij 	het aanpassen van de medicatie</a:t>
            </a:r>
          </a:p>
        </p:txBody>
      </p:sp>
    </p:spTree>
    <p:extLst>
      <p:ext uri="{BB962C8B-B14F-4D97-AF65-F5344CB8AC3E}">
        <p14:creationId xmlns:p14="http://schemas.microsoft.com/office/powerpoint/2010/main" val="348984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09DEB-7179-4D34-8DD0-466A33AA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0"/>
            <a:ext cx="8033140" cy="926976"/>
          </a:xfrm>
        </p:spPr>
        <p:txBody>
          <a:bodyPr/>
          <a:lstStyle/>
          <a:p>
            <a:r>
              <a:rPr lang="nl-NL" dirty="0"/>
              <a:t>Hoe gaat het in zijn werk?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1B15051-09C5-40D6-8AD0-B15C971C8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772816"/>
            <a:ext cx="7328027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5494"/>
      </p:ext>
    </p:extLst>
  </p:cSld>
  <p:clrMapOvr>
    <a:masterClrMapping/>
  </p:clrMapOvr>
</p:sld>
</file>

<file path=ppt/theme/theme1.xml><?xml version="1.0" encoding="utf-8"?>
<a:theme xmlns:a="http://schemas.openxmlformats.org/drawingml/2006/main" name="Alrijne Ziekenhuis">
  <a:themeElements>
    <a:clrScheme name="Custom 28">
      <a:dk1>
        <a:srgbClr val="5E0060"/>
      </a:dk1>
      <a:lt1>
        <a:srgbClr val="FFFFFF"/>
      </a:lt1>
      <a:dk2>
        <a:srgbClr val="464642"/>
      </a:dk2>
      <a:lt2>
        <a:srgbClr val="EBE5DB"/>
      </a:lt2>
      <a:accent1>
        <a:srgbClr val="E55B9B"/>
      </a:accent1>
      <a:accent2>
        <a:srgbClr val="8A3D8B"/>
      </a:accent2>
      <a:accent3>
        <a:srgbClr val="CF7AB1"/>
      </a:accent3>
      <a:accent4>
        <a:srgbClr val="EB832E"/>
      </a:accent4>
      <a:accent5>
        <a:srgbClr val="F8B21B"/>
      </a:accent5>
      <a:accent6>
        <a:srgbClr val="1189BC"/>
      </a:accent6>
      <a:hlink>
        <a:srgbClr val="1189BC"/>
      </a:hlink>
      <a:folHlink>
        <a:srgbClr val="5E006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368</TotalTime>
  <Words>438</Words>
  <Application>Microsoft Office PowerPoint</Application>
  <PresentationFormat>Diavoorstelling (4:3)</PresentationFormat>
  <Paragraphs>105</Paragraphs>
  <Slides>20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Alrijne Ziekenhuis</vt:lpstr>
      <vt:lpstr>Parkinson KinetiGraph  PKG horloge</vt:lpstr>
      <vt:lpstr>Even voorstellen…</vt:lpstr>
      <vt:lpstr>Inhoud</vt:lpstr>
      <vt:lpstr>Waarom is er een PKG Horloge?</vt:lpstr>
      <vt:lpstr>PowerPoint-presentatie</vt:lpstr>
      <vt:lpstr>Doelgroep PKG</vt:lpstr>
      <vt:lpstr>Wat doet een PKG?</vt:lpstr>
      <vt:lpstr>PowerPoint-presentatie</vt:lpstr>
      <vt:lpstr>Hoe gaat het in zijn werk?</vt:lpstr>
      <vt:lpstr>Waarbij kan een PKG in de praktijk ondersteunen?</vt:lpstr>
      <vt:lpstr>Waarbij kan een PKG in de praktijk ondersteunen?</vt:lpstr>
      <vt:lpstr>Hoe ziet een PKG uitslag eruit?</vt:lpstr>
      <vt:lpstr>Optimaliseren Orale Therapie</vt:lpstr>
      <vt:lpstr>Was Duodopa of DBS succesvol?</vt:lpstr>
      <vt:lpstr>Overzicht: Immobiliteit &amp; Off wrist</vt:lpstr>
      <vt:lpstr>Overzicht: Tremor registratie</vt:lpstr>
      <vt:lpstr>Ervaring PKG</vt:lpstr>
      <vt:lpstr>Hoe kom je in aanmerking?</vt:lpstr>
      <vt:lpstr>Samenvatting</vt:lpstr>
      <vt:lpstr>PowerPoint-presentatie</vt:lpstr>
    </vt:vector>
  </TitlesOfParts>
  <Company>Diaconessenhuis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Complementaire zorg  bij de ziekte van Parkinson</dc:title>
  <dc:creator>J.G. Broeders</dc:creator>
  <cp:lastModifiedBy>Wim Bloemzaad</cp:lastModifiedBy>
  <cp:revision>40</cp:revision>
  <dcterms:created xsi:type="dcterms:W3CDTF">2017-05-08T07:17:25Z</dcterms:created>
  <dcterms:modified xsi:type="dcterms:W3CDTF">2018-06-04T18:08:57Z</dcterms:modified>
</cp:coreProperties>
</file>