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39"/>
  </p:handoutMasterIdLst>
  <p:sldIdLst>
    <p:sldId id="256" r:id="rId2"/>
    <p:sldId id="257" r:id="rId3"/>
    <p:sldId id="284" r:id="rId4"/>
    <p:sldId id="259" r:id="rId5"/>
    <p:sldId id="289" r:id="rId6"/>
    <p:sldId id="287" r:id="rId7"/>
    <p:sldId id="260" r:id="rId8"/>
    <p:sldId id="261" r:id="rId9"/>
    <p:sldId id="291" r:id="rId10"/>
    <p:sldId id="290" r:id="rId11"/>
    <p:sldId id="292" r:id="rId12"/>
    <p:sldId id="270" r:id="rId13"/>
    <p:sldId id="264" r:id="rId14"/>
    <p:sldId id="293" r:id="rId15"/>
    <p:sldId id="265" r:id="rId16"/>
    <p:sldId id="266" r:id="rId17"/>
    <p:sldId id="288" r:id="rId18"/>
    <p:sldId id="268" r:id="rId19"/>
    <p:sldId id="267" r:id="rId20"/>
    <p:sldId id="271" r:id="rId21"/>
    <p:sldId id="285" r:id="rId22"/>
    <p:sldId id="269" r:id="rId23"/>
    <p:sldId id="272" r:id="rId24"/>
    <p:sldId id="273" r:id="rId25"/>
    <p:sldId id="274" r:id="rId26"/>
    <p:sldId id="275" r:id="rId27"/>
    <p:sldId id="294" r:id="rId28"/>
    <p:sldId id="281" r:id="rId29"/>
    <p:sldId id="282" r:id="rId30"/>
    <p:sldId id="276" r:id="rId31"/>
    <p:sldId id="279" r:id="rId32"/>
    <p:sldId id="295" r:id="rId33"/>
    <p:sldId id="277" r:id="rId34"/>
    <p:sldId id="280" r:id="rId35"/>
    <p:sldId id="278" r:id="rId36"/>
    <p:sldId id="286" r:id="rId37"/>
    <p:sldId id="283" r:id="rId3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4846A-FF91-437F-BA1A-2B07A10A85D6}" type="datetimeFigureOut">
              <a:rPr lang="nl-NL" smtClean="0"/>
              <a:t>23-5-2018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8AD9C-2AE7-4BDD-AD00-A4AE3D38EC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824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7DA6-8080-4EDF-A726-EEC87E8B0AE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3F93-1E5B-46B6-AC26-7ED4D3877D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4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7DA6-8080-4EDF-A726-EEC87E8B0AE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3F93-1E5B-46B6-AC26-7ED4D3877D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7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7DA6-8080-4EDF-A726-EEC87E8B0AE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3F93-1E5B-46B6-AC26-7ED4D3877D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4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7DA6-8080-4EDF-A726-EEC87E8B0AE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3F93-1E5B-46B6-AC26-7ED4D3877D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5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406900"/>
            <a:ext cx="10515600" cy="1362075"/>
          </a:xfrm>
        </p:spPr>
        <p:txBody>
          <a:bodyPr anchor="t"/>
          <a:lstStyle>
            <a:lvl1pPr>
              <a:defRPr sz="4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906713"/>
            <a:ext cx="10515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7DA6-8080-4EDF-A726-EEC87E8B0AE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3F93-1E5B-46B6-AC26-7ED4D3877D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8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7DA6-8080-4EDF-A726-EEC87E8B0AE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3F93-1E5B-46B6-AC26-7ED4D3877D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1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535113"/>
            <a:ext cx="515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74875"/>
            <a:ext cx="5156200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535113"/>
            <a:ext cx="51577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74875"/>
            <a:ext cx="5157787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7DA6-8080-4EDF-A726-EEC87E8B0AE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3F93-1E5B-46B6-AC26-7ED4D3877D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1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7DA6-8080-4EDF-A726-EEC87E8B0AE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3F93-1E5B-46B6-AC26-7ED4D3877D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4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7DA6-8080-4EDF-A726-EEC87E8B0AE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3F93-1E5B-46B6-AC26-7ED4D3877D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3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85800"/>
            <a:ext cx="4013200" cy="1160463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6663" y="685800"/>
            <a:ext cx="6300787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850" y="1846263"/>
            <a:ext cx="4013200" cy="43259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7DA6-8080-4EDF-A726-EEC87E8B0AE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3F93-1E5B-46B6-AC26-7ED4D3877D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075" y="4800600"/>
            <a:ext cx="7177088" cy="566738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5075" y="685800"/>
            <a:ext cx="7177088" cy="4041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5075" y="5367338"/>
            <a:ext cx="71770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7DA6-8080-4EDF-A726-EEC87E8B0AE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3F93-1E5B-46B6-AC26-7ED4D3877D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2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086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7DA6-8080-4EDF-A726-EEC87E8B0AE7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63F93-1E5B-46B6-AC26-7ED4D3877D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1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0DEC3AA-B04C-4733-B5E8-2616C68F9B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Parkinson café</a:t>
            </a:r>
            <a:endParaRPr lang="en-US" dirty="0"/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ED1B9235-7571-44B6-B547-09CE2CC11A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Anke Bakker-van der Salm</a:t>
            </a:r>
          </a:p>
          <a:p>
            <a:r>
              <a:rPr lang="en-US" dirty="0" err="1"/>
              <a:t>Apotheker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560" y="5430838"/>
            <a:ext cx="2682399" cy="127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5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Medicijnen bij Parkinson </a:t>
            </a:r>
            <a:r>
              <a:rPr lang="nl-NL" dirty="0" smtClean="0"/>
              <a:t>(2)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988"/>
          <a:stretch/>
        </p:blipFill>
        <p:spPr>
          <a:xfrm>
            <a:off x="2772566" y="1733305"/>
            <a:ext cx="6372547" cy="445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0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Medicijnen bij Parkinson (3)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Anticholinergica</a:t>
            </a:r>
            <a:r>
              <a:rPr lang="nl-NL" dirty="0" smtClean="0"/>
              <a:t> </a:t>
            </a:r>
            <a:r>
              <a:rPr lang="nl-NL" dirty="0" smtClean="0">
                <a:sym typeface="Wingdings" panose="05000000000000000000" pitchFamily="2" charset="2"/>
              </a:rPr>
              <a:t> verminderen spierstijfheid en tremor</a:t>
            </a:r>
          </a:p>
          <a:p>
            <a:pPr lvl="1"/>
            <a:r>
              <a:rPr lang="nl-NL" dirty="0"/>
              <a:t>Dopamine en acetylcholine moeten met elkaar in evenwicht </a:t>
            </a:r>
            <a:r>
              <a:rPr lang="nl-NL" dirty="0" smtClean="0"/>
              <a:t>zijn</a:t>
            </a:r>
          </a:p>
          <a:p>
            <a:pPr lvl="1"/>
            <a:r>
              <a:rPr lang="nl-NL" dirty="0" smtClean="0"/>
              <a:t>Acetylcholine wordt geremd </a:t>
            </a:r>
            <a:r>
              <a:rPr lang="nl-NL" dirty="0" smtClean="0">
                <a:sym typeface="Wingdings" panose="05000000000000000000" pitchFamily="2" charset="2"/>
              </a:rPr>
              <a:t> stimulatie dopamine </a:t>
            </a:r>
            <a:r>
              <a:rPr lang="nl-NL" dirty="0" smtClean="0"/>
              <a:t> </a:t>
            </a:r>
          </a:p>
          <a:p>
            <a:pPr lvl="1"/>
            <a:r>
              <a:rPr lang="nl-NL" dirty="0" err="1" smtClean="0">
                <a:sym typeface="Wingdings" panose="05000000000000000000" pitchFamily="2" charset="2"/>
              </a:rPr>
              <a:t>Artane</a:t>
            </a:r>
            <a:r>
              <a:rPr lang="nl-NL" dirty="0" smtClean="0">
                <a:sym typeface="Wingdings" panose="05000000000000000000" pitchFamily="2" charset="2"/>
              </a:rPr>
              <a:t>®, </a:t>
            </a:r>
            <a:r>
              <a:rPr lang="nl-NL" dirty="0" err="1" smtClean="0">
                <a:sym typeface="Wingdings" panose="05000000000000000000" pitchFamily="2" charset="2"/>
              </a:rPr>
              <a:t>Akineton</a:t>
            </a:r>
            <a:r>
              <a:rPr lang="nl-NL" dirty="0" smtClean="0">
                <a:sym typeface="Wingdings" panose="05000000000000000000" pitchFamily="2" charset="2"/>
              </a:rPr>
              <a:t>®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680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897D4D3-94D6-4E24-8648-6AB500DE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Optimaal</a:t>
            </a:r>
            <a:r>
              <a:rPr lang="en-US" dirty="0"/>
              <a:t> dopamine </a:t>
            </a:r>
            <a:r>
              <a:rPr lang="en-US" dirty="0" err="1"/>
              <a:t>stimuleren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5320EE3E-A2F4-4E54-9123-B7B7AF96E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-163" t="236" r="163" b="12925"/>
          <a:stretch/>
        </p:blipFill>
        <p:spPr>
          <a:xfrm>
            <a:off x="1591294" y="1690688"/>
            <a:ext cx="8163990" cy="488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6E3284D-08A9-460F-B3C1-1B4E61CBA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Balans</a:t>
            </a:r>
            <a:r>
              <a:rPr lang="en-US" dirty="0"/>
              <a:t> </a:t>
            </a:r>
            <a:r>
              <a:rPr lang="en-US" dirty="0" err="1"/>
              <a:t>werking</a:t>
            </a:r>
            <a:r>
              <a:rPr lang="en-US" dirty="0"/>
              <a:t> - </a:t>
            </a:r>
            <a:r>
              <a:rPr lang="en-US" dirty="0" err="1"/>
              <a:t>bijwerkingen</a:t>
            </a:r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1974836"/>
            <a:ext cx="5791199" cy="407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8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5734" y="457041"/>
            <a:ext cx="7640531" cy="57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81DD957-85D8-4781-980F-63A87F968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Bijwerkingen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EA5B4E49-A6D1-43AA-91DD-AF9C25E7C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Onwillekeurige</a:t>
            </a:r>
            <a:r>
              <a:rPr lang="en-US" dirty="0" smtClean="0"/>
              <a:t> </a:t>
            </a:r>
            <a:r>
              <a:rPr lang="en-US" dirty="0" err="1" smtClean="0"/>
              <a:t>bewegingen</a:t>
            </a:r>
            <a:r>
              <a:rPr lang="en-US" dirty="0" smtClean="0"/>
              <a:t>, </a:t>
            </a:r>
            <a:r>
              <a:rPr lang="en-US" dirty="0"/>
              <a:t>tremor, </a:t>
            </a:r>
            <a:r>
              <a:rPr lang="en-US" dirty="0" err="1" smtClean="0"/>
              <a:t>spierkrampen</a:t>
            </a:r>
            <a:r>
              <a:rPr lang="en-US" dirty="0" smtClean="0"/>
              <a:t> 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laperigheid</a:t>
            </a:r>
            <a:r>
              <a:rPr lang="en-US" dirty="0"/>
              <a:t>, </a:t>
            </a:r>
            <a:r>
              <a:rPr lang="en-US" dirty="0" err="1"/>
              <a:t>duizeligheid</a:t>
            </a:r>
            <a:r>
              <a:rPr lang="en-US" dirty="0"/>
              <a:t>, </a:t>
            </a:r>
            <a:r>
              <a:rPr lang="en-US" dirty="0" err="1"/>
              <a:t>nachtmerries</a:t>
            </a:r>
            <a:endParaRPr lang="en-US" dirty="0" smtClean="0"/>
          </a:p>
          <a:p>
            <a:r>
              <a:rPr lang="en-US" dirty="0" err="1"/>
              <a:t>M</a:t>
            </a:r>
            <a:r>
              <a:rPr lang="en-US" dirty="0" err="1" smtClean="0"/>
              <a:t>isselijkheid</a:t>
            </a:r>
            <a:r>
              <a:rPr lang="en-US" dirty="0"/>
              <a:t>, </a:t>
            </a:r>
            <a:r>
              <a:rPr lang="en-US" dirty="0" err="1"/>
              <a:t>diarree</a:t>
            </a:r>
            <a:r>
              <a:rPr lang="en-US" dirty="0"/>
              <a:t>, </a:t>
            </a:r>
            <a:r>
              <a:rPr lang="en-US" dirty="0" err="1"/>
              <a:t>verstopping</a:t>
            </a:r>
            <a:r>
              <a:rPr lang="en-US" dirty="0"/>
              <a:t>, </a:t>
            </a:r>
            <a:r>
              <a:rPr lang="en-US" dirty="0" err="1" smtClean="0"/>
              <a:t>gewichtsverlies</a:t>
            </a:r>
            <a:endParaRPr lang="en-US" dirty="0" smtClean="0"/>
          </a:p>
          <a:p>
            <a:r>
              <a:rPr lang="en-US" dirty="0" err="1" smtClean="0"/>
              <a:t>Depressie</a:t>
            </a:r>
            <a:r>
              <a:rPr lang="en-US" dirty="0" smtClean="0"/>
              <a:t>, </a:t>
            </a:r>
            <a:r>
              <a:rPr lang="en-US" dirty="0" err="1" smtClean="0"/>
              <a:t>h</a:t>
            </a:r>
            <a:r>
              <a:rPr lang="en-US" dirty="0" err="1" smtClean="0">
                <a:sym typeface="Wingdings" panose="05000000000000000000" pitchFamily="2" charset="2"/>
              </a:rPr>
              <a:t>allucinatie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psychose</a:t>
            </a:r>
            <a:endParaRPr lang="en-US" dirty="0"/>
          </a:p>
          <a:p>
            <a:r>
              <a:rPr lang="en-US" dirty="0" err="1">
                <a:sym typeface="Wingdings" panose="05000000000000000000" pitchFamily="2" charset="2"/>
              </a:rPr>
              <a:t>Verslavingsgevoeligheid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impuls</a:t>
            </a:r>
            <a:r>
              <a:rPr lang="en-US" dirty="0">
                <a:sym typeface="Wingdings" panose="05000000000000000000" pitchFamily="2" charset="2"/>
              </a:rPr>
              <a:t> tot </a:t>
            </a:r>
            <a:r>
              <a:rPr lang="en-US" dirty="0" err="1">
                <a:sym typeface="Wingdings" panose="05000000000000000000" pitchFamily="2" charset="2"/>
              </a:rPr>
              <a:t>kopen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eten</a:t>
            </a:r>
            <a:r>
              <a:rPr lang="en-US" dirty="0">
                <a:sym typeface="Wingdings" panose="05000000000000000000" pitchFamily="2" charset="2"/>
              </a:rPr>
              <a:t> of </a:t>
            </a:r>
            <a:r>
              <a:rPr lang="en-US" dirty="0" err="1">
                <a:sym typeface="Wingdings" panose="05000000000000000000" pitchFamily="2" charset="2"/>
              </a:rPr>
              <a:t>seksueel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Maaglediging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vaak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sneller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bij</a:t>
            </a:r>
            <a:r>
              <a:rPr lang="en-US" dirty="0">
                <a:sym typeface="Wingdings" panose="05000000000000000000" pitchFamily="2" charset="2"/>
              </a:rPr>
              <a:t> Parkinson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56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1B44AF4-1F13-44ED-B788-1C7875601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Voorkomen</a:t>
            </a:r>
            <a:r>
              <a:rPr lang="en-US" dirty="0"/>
              <a:t> </a:t>
            </a:r>
            <a:r>
              <a:rPr lang="en-US" dirty="0" err="1"/>
              <a:t>bijwerkingen</a:t>
            </a:r>
            <a:r>
              <a:rPr lang="en-US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496D0914-A703-4F69-8749-15F2651AD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ym typeface="Wingdings" panose="05000000000000000000" pitchFamily="2" charset="2"/>
              </a:rPr>
              <a:t>Veel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bijwerkingen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afhankelijk</a:t>
            </a:r>
            <a:r>
              <a:rPr lang="en-US" dirty="0">
                <a:sym typeface="Wingdings" panose="05000000000000000000" pitchFamily="2" charset="2"/>
              </a:rPr>
              <a:t> van </a:t>
            </a:r>
            <a:r>
              <a:rPr lang="en-US" dirty="0" err="1">
                <a:sym typeface="Wingdings" panose="05000000000000000000" pitchFamily="2" charset="2"/>
              </a:rPr>
              <a:t>dosering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Goed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opbouwen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afbouwen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Tijdstip</a:t>
            </a:r>
            <a:r>
              <a:rPr lang="en-US" dirty="0">
                <a:sym typeface="Wingdings" panose="05000000000000000000" pitchFamily="2" charset="2"/>
              </a:rPr>
              <a:t> van </a:t>
            </a:r>
            <a:r>
              <a:rPr lang="en-US" dirty="0" err="1">
                <a:sym typeface="Wingdings" panose="05000000000000000000" pitchFamily="2" charset="2"/>
              </a:rPr>
              <a:t>inname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voorbeeld</a:t>
            </a:r>
            <a:r>
              <a:rPr lang="en-US" dirty="0">
                <a:sym typeface="Wingdings" panose="05000000000000000000" pitchFamily="2" charset="2"/>
              </a:rPr>
              <a:t> Symmetrel </a:t>
            </a:r>
            <a:r>
              <a:rPr lang="en-US" dirty="0" err="1">
                <a:sym typeface="Wingdings" panose="05000000000000000000" pitchFamily="2" charset="2"/>
              </a:rPr>
              <a:t>niet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na</a:t>
            </a:r>
            <a:r>
              <a:rPr lang="en-US" dirty="0">
                <a:sym typeface="Wingdings" panose="05000000000000000000" pitchFamily="2" charset="2"/>
              </a:rPr>
              <a:t> 18 </a:t>
            </a:r>
            <a:r>
              <a:rPr lang="en-US" dirty="0" err="1">
                <a:sym typeface="Wingdings" panose="05000000000000000000" pitchFamily="2" charset="2"/>
              </a:rPr>
              <a:t>uur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ivm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slapeloosheid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Regelmatige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inname</a:t>
            </a:r>
            <a:r>
              <a:rPr lang="en-US" dirty="0">
                <a:sym typeface="Wingdings" panose="05000000000000000000" pitchFamily="2" charset="2"/>
              </a:rPr>
              <a:t> van </a:t>
            </a:r>
            <a:r>
              <a:rPr lang="en-US" dirty="0" err="1">
                <a:sym typeface="Wingdings" panose="05000000000000000000" pitchFamily="2" charset="2"/>
              </a:rPr>
              <a:t>medicijnen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 en Off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0759" y="1874520"/>
            <a:ext cx="7098123" cy="37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2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C648C6C-C132-4425-BCAD-4716B1E0B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Strategie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bijwerkingen</a:t>
            </a:r>
            <a:r>
              <a:rPr lang="en-US" dirty="0"/>
              <a:t>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A24E67C1-B91D-414D-BA62-2761702A7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Is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oorzaak</a:t>
            </a:r>
            <a:r>
              <a:rPr lang="en-US" dirty="0"/>
              <a:t>? </a:t>
            </a:r>
            <a:r>
              <a:rPr lang="en-US" dirty="0" err="1"/>
              <a:t>Bijvoorbeeld</a:t>
            </a:r>
            <a:r>
              <a:rPr lang="en-US" dirty="0"/>
              <a:t> </a:t>
            </a:r>
            <a:r>
              <a:rPr lang="en-US" dirty="0" err="1"/>
              <a:t>urineweginfectie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medicatie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?</a:t>
            </a:r>
          </a:p>
          <a:p>
            <a:pPr marL="514350" indent="-514350">
              <a:buAutoNum type="arabicPeriod"/>
            </a:pPr>
            <a:r>
              <a:rPr lang="en-US" dirty="0" err="1"/>
              <a:t>Prioriteit</a:t>
            </a:r>
            <a:r>
              <a:rPr lang="en-US" dirty="0"/>
              <a:t> </a:t>
            </a:r>
            <a:r>
              <a:rPr lang="en-US" dirty="0" err="1"/>
              <a:t>stellen</a:t>
            </a:r>
            <a:r>
              <a:rPr lang="en-US" dirty="0"/>
              <a:t>, wat is het </a:t>
            </a:r>
            <a:r>
              <a:rPr lang="en-US" dirty="0" err="1"/>
              <a:t>belangrijkste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iemand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Hoe </a:t>
            </a:r>
            <a:r>
              <a:rPr lang="en-US" dirty="0" err="1"/>
              <a:t>zijn</a:t>
            </a:r>
            <a:r>
              <a:rPr lang="en-US" dirty="0"/>
              <a:t> de </a:t>
            </a:r>
            <a:r>
              <a:rPr lang="en-US" dirty="0" err="1"/>
              <a:t>nachten</a:t>
            </a:r>
            <a:r>
              <a:rPr lang="en-US" dirty="0"/>
              <a:t>?</a:t>
            </a:r>
          </a:p>
          <a:p>
            <a:pPr marL="514350" indent="-514350">
              <a:buAutoNum type="arabicPeriod"/>
            </a:pPr>
            <a:r>
              <a:rPr lang="en-US" dirty="0"/>
              <a:t>Hoe </a:t>
            </a:r>
            <a:r>
              <a:rPr lang="en-US" dirty="0" err="1"/>
              <a:t>gaat</a:t>
            </a:r>
            <a:r>
              <a:rPr lang="en-US" dirty="0"/>
              <a:t> het </a:t>
            </a:r>
            <a:r>
              <a:rPr lang="en-US" dirty="0" err="1"/>
              <a:t>opstarten</a:t>
            </a:r>
            <a:r>
              <a:rPr lang="en-US" dirty="0"/>
              <a:t> van de </a:t>
            </a:r>
            <a:r>
              <a:rPr lang="en-US" dirty="0" err="1"/>
              <a:t>dag</a:t>
            </a:r>
            <a:r>
              <a:rPr lang="en-US" dirty="0"/>
              <a:t>?</a:t>
            </a:r>
          </a:p>
          <a:p>
            <a:pPr marL="514350" indent="-514350">
              <a:buAutoNum type="arabicPeriod"/>
            </a:pPr>
            <a:r>
              <a:rPr lang="en-US" dirty="0"/>
              <a:t>Hoe is de </a:t>
            </a:r>
            <a:r>
              <a:rPr lang="en-US" dirty="0" err="1"/>
              <a:t>motoriek</a:t>
            </a:r>
            <a:r>
              <a:rPr lang="en-US" dirty="0"/>
              <a:t> </a:t>
            </a:r>
            <a:r>
              <a:rPr lang="en-US" dirty="0" err="1"/>
              <a:t>overdag</a:t>
            </a:r>
            <a:r>
              <a:rPr lang="en-US" dirty="0"/>
              <a:t>?</a:t>
            </a:r>
          </a:p>
          <a:p>
            <a:pPr marL="514350" indent="-514350">
              <a:buAutoNum type="arabicPeriod"/>
            </a:pPr>
            <a:r>
              <a:rPr lang="en-US" dirty="0"/>
              <a:t>Is continue </a:t>
            </a:r>
            <a:r>
              <a:rPr lang="en-US" dirty="0" err="1"/>
              <a:t>stimulatie</a:t>
            </a:r>
            <a:r>
              <a:rPr lang="en-US" dirty="0"/>
              <a:t> dopamine </a:t>
            </a:r>
            <a:r>
              <a:rPr lang="en-US" dirty="0" err="1"/>
              <a:t>gewenst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1027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AD2D02-A419-41EB-951F-DD22DEC9E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 </a:t>
            </a:r>
            <a:r>
              <a:rPr lang="en-US" dirty="0" err="1" smtClean="0"/>
              <a:t>kunnen</a:t>
            </a:r>
            <a:r>
              <a:rPr lang="en-US" dirty="0" smtClean="0"/>
              <a:t> we </a:t>
            </a:r>
            <a:r>
              <a:rPr lang="en-US" dirty="0" err="1" smtClean="0"/>
              <a:t>doen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bijwerkingen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3C2B65AE-B653-4079-99E8-83937F675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Tremor </a:t>
            </a:r>
            <a:r>
              <a:rPr lang="en-US" dirty="0">
                <a:sym typeface="Wingdings" panose="05000000000000000000" pitchFamily="2" charset="2"/>
              </a:rPr>
              <a:t> propranolol</a:t>
            </a:r>
          </a:p>
          <a:p>
            <a:r>
              <a:rPr lang="en-US" dirty="0" err="1">
                <a:sym typeface="Wingdings" panose="05000000000000000000" pitchFamily="2" charset="2"/>
              </a:rPr>
              <a:t>Misselijkheid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domperidon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Psychose</a:t>
            </a:r>
            <a:r>
              <a:rPr lang="en-US" dirty="0">
                <a:sym typeface="Wingdings" panose="05000000000000000000" pitchFamily="2" charset="2"/>
              </a:rPr>
              <a:t>  clozapine of quetiapine</a:t>
            </a:r>
          </a:p>
          <a:p>
            <a:r>
              <a:rPr lang="en-US" dirty="0" err="1">
                <a:sym typeface="Wingdings" panose="05000000000000000000" pitchFamily="2" charset="2"/>
              </a:rPr>
              <a:t>Obstipatie</a:t>
            </a:r>
            <a:r>
              <a:rPr lang="en-US" dirty="0">
                <a:sym typeface="Wingdings" panose="05000000000000000000" pitchFamily="2" charset="2"/>
              </a:rPr>
              <a:t>  lactulose, </a:t>
            </a:r>
            <a:r>
              <a:rPr lang="en-US" dirty="0" err="1">
                <a:sym typeface="Wingdings" panose="05000000000000000000" pitchFamily="2" charset="2"/>
              </a:rPr>
              <a:t>macrogolzakjes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Speekselvloed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glyccopironiumdrank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0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4FA6D47-90C8-4C13-A3CB-E1C8C454C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Inhoud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FDDFDCB6-28A0-4997-BE59-36BFE172B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Achtergrond</a:t>
            </a:r>
            <a:r>
              <a:rPr lang="en-US" dirty="0"/>
              <a:t> Parkinson</a:t>
            </a:r>
          </a:p>
          <a:p>
            <a:r>
              <a:rPr lang="en-US" dirty="0" err="1"/>
              <a:t>Medicijnen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Parkinson</a:t>
            </a:r>
          </a:p>
          <a:p>
            <a:r>
              <a:rPr lang="en-US" dirty="0"/>
              <a:t>Wat </a:t>
            </a:r>
            <a:r>
              <a:rPr lang="en-US" dirty="0" err="1"/>
              <a:t>kan</a:t>
            </a:r>
            <a:r>
              <a:rPr lang="en-US" dirty="0"/>
              <a:t> de </a:t>
            </a:r>
            <a:r>
              <a:rPr lang="en-US" dirty="0" err="1"/>
              <a:t>apotheek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u </a:t>
            </a:r>
            <a:r>
              <a:rPr lang="en-US" dirty="0" err="1"/>
              <a:t>betekenen</a:t>
            </a:r>
            <a:r>
              <a:rPr lang="en-US" dirty="0"/>
              <a:t>?</a:t>
            </a:r>
          </a:p>
          <a:p>
            <a:r>
              <a:rPr lang="en-US" dirty="0" err="1"/>
              <a:t>Parkinsonapotheker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1D6DD43-1065-4037-B74B-C3A5C842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Maak</a:t>
            </a:r>
            <a:r>
              <a:rPr lang="en-US" dirty="0"/>
              <a:t> </a:t>
            </a:r>
            <a:r>
              <a:rPr lang="en-US" dirty="0" err="1"/>
              <a:t>bijwerkingen</a:t>
            </a:r>
            <a:r>
              <a:rPr lang="en-US" dirty="0"/>
              <a:t> </a:t>
            </a:r>
            <a:r>
              <a:rPr lang="en-US" dirty="0" err="1"/>
              <a:t>bespreekbaar</a:t>
            </a:r>
            <a:r>
              <a:rPr lang="en-US" dirty="0"/>
              <a:t>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8C52EA2F-727B-42C0-B806-557377592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neuroloog</a:t>
            </a:r>
            <a:endParaRPr lang="en-US" dirty="0"/>
          </a:p>
          <a:p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smtClean="0"/>
              <a:t>(Parkinson)</a:t>
            </a:r>
            <a:r>
              <a:rPr lang="en-US" dirty="0" err="1" smtClean="0"/>
              <a:t>apotheker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928" y="3205798"/>
            <a:ext cx="4900232" cy="318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D40B02C-2A3E-4EE3-A02F-DA96B4BB9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Specialistische</a:t>
            </a:r>
            <a:r>
              <a:rPr lang="en-US" dirty="0"/>
              <a:t> </a:t>
            </a:r>
            <a:r>
              <a:rPr lang="en-US" dirty="0" err="1"/>
              <a:t>behandeling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AEE422E9-EEAB-4993-B030-82C13CAC6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Levodopa pomp: </a:t>
            </a:r>
            <a:r>
              <a:rPr lang="en-US" dirty="0" err="1"/>
              <a:t>DuoDopa</a:t>
            </a:r>
            <a:endParaRPr lang="en-US" dirty="0"/>
          </a:p>
          <a:p>
            <a:r>
              <a:rPr lang="en-US" dirty="0" err="1"/>
              <a:t>Apomorfine</a:t>
            </a:r>
            <a:r>
              <a:rPr lang="en-US" dirty="0"/>
              <a:t>: </a:t>
            </a:r>
            <a:r>
              <a:rPr lang="en-US" dirty="0" err="1"/>
              <a:t>injectiepen</a:t>
            </a:r>
            <a:r>
              <a:rPr lang="en-US" dirty="0"/>
              <a:t>, </a:t>
            </a:r>
            <a:r>
              <a:rPr lang="en-US" dirty="0" err="1"/>
              <a:t>lijkt</a:t>
            </a:r>
            <a:r>
              <a:rPr lang="en-US" dirty="0"/>
              <a:t> op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insulinepen</a:t>
            </a:r>
            <a:endParaRPr lang="en-US" dirty="0"/>
          </a:p>
          <a:p>
            <a:r>
              <a:rPr lang="en-US" dirty="0" err="1"/>
              <a:t>Diepe</a:t>
            </a:r>
            <a:r>
              <a:rPr lang="en-US" dirty="0"/>
              <a:t> </a:t>
            </a:r>
            <a:r>
              <a:rPr lang="en-US" dirty="0" err="1"/>
              <a:t>Hersen</a:t>
            </a:r>
            <a:r>
              <a:rPr lang="en-US" dirty="0"/>
              <a:t> </a:t>
            </a:r>
            <a:r>
              <a:rPr lang="en-US" dirty="0" err="1"/>
              <a:t>Stimulatie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683" y="3502850"/>
            <a:ext cx="4010473" cy="2669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858" y="3502850"/>
            <a:ext cx="1782741" cy="267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6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4F05BB7-FF7B-4B03-92CF-29F3EEC7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 of </a:t>
            </a:r>
            <a:r>
              <a:rPr lang="en-US" dirty="0" err="1"/>
              <a:t>zonder</a:t>
            </a:r>
            <a:r>
              <a:rPr lang="en-US" dirty="0"/>
              <a:t> </a:t>
            </a:r>
            <a:r>
              <a:rPr lang="en-US" dirty="0" err="1"/>
              <a:t>eten</a:t>
            </a:r>
            <a:r>
              <a:rPr lang="en-US" dirty="0"/>
              <a:t> </a:t>
            </a:r>
            <a:r>
              <a:rPr lang="en-US" dirty="0" err="1"/>
              <a:t>innemen</a:t>
            </a:r>
            <a:r>
              <a:rPr lang="en-US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462E9493-F111-489E-85C2-C8076FA59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Levodopa het </a:t>
            </a:r>
            <a:r>
              <a:rPr lang="en-US" dirty="0" err="1"/>
              <a:t>beste</a:t>
            </a:r>
            <a:r>
              <a:rPr lang="en-US" dirty="0"/>
              <a:t> </a:t>
            </a:r>
            <a:r>
              <a:rPr lang="en-US" dirty="0" err="1"/>
              <a:t>nuchter</a:t>
            </a:r>
            <a:r>
              <a:rPr lang="en-US" dirty="0"/>
              <a:t> </a:t>
            </a:r>
            <a:r>
              <a:rPr lang="en-US" dirty="0" err="1"/>
              <a:t>innemen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beter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opgenomen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Levodopa </a:t>
            </a:r>
            <a:r>
              <a:rPr lang="en-US" dirty="0" err="1" smtClean="0">
                <a:sym typeface="Wingdings" panose="05000000000000000000" pitchFamily="2" charset="2"/>
              </a:rPr>
              <a:t>liever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niet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met </a:t>
            </a:r>
            <a:r>
              <a:rPr lang="en-US" dirty="0" err="1">
                <a:sym typeface="Wingdings" panose="05000000000000000000" pitchFamily="2" charset="2"/>
              </a:rPr>
              <a:t>eiwitten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innemen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6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60B5129-D7F8-4EC9-A037-C5A08EFA7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Vitamine</a:t>
            </a:r>
            <a:r>
              <a:rPr lang="en-US" dirty="0"/>
              <a:t> B12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449653BF-E0BF-489F-9B46-D94992E3E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Bij</a:t>
            </a:r>
            <a:r>
              <a:rPr lang="en-US" dirty="0"/>
              <a:t> de </a:t>
            </a:r>
            <a:r>
              <a:rPr lang="en-US" dirty="0" err="1"/>
              <a:t>omzetting</a:t>
            </a:r>
            <a:r>
              <a:rPr lang="en-US" dirty="0"/>
              <a:t> van levodopa </a:t>
            </a:r>
            <a:r>
              <a:rPr lang="en-US" dirty="0" err="1"/>
              <a:t>naar</a:t>
            </a:r>
            <a:r>
              <a:rPr lang="en-US" dirty="0"/>
              <a:t> dopamine </a:t>
            </a:r>
            <a:r>
              <a:rPr lang="en-US" dirty="0" err="1"/>
              <a:t>wordt</a:t>
            </a:r>
            <a:r>
              <a:rPr lang="en-US" dirty="0"/>
              <a:t> extra </a:t>
            </a:r>
            <a:r>
              <a:rPr lang="en-US" dirty="0" err="1" smtClean="0"/>
              <a:t>vitamine</a:t>
            </a:r>
            <a:r>
              <a:rPr lang="en-US" dirty="0" smtClean="0"/>
              <a:t> </a:t>
            </a:r>
            <a:r>
              <a:rPr lang="en-US" dirty="0"/>
              <a:t>B12 </a:t>
            </a:r>
            <a:r>
              <a:rPr lang="en-US" dirty="0" err="1"/>
              <a:t>verbruikt</a:t>
            </a:r>
            <a:r>
              <a:rPr lang="en-US" dirty="0"/>
              <a:t>.</a:t>
            </a:r>
          </a:p>
          <a:p>
            <a:r>
              <a:rPr lang="en-US" dirty="0" err="1"/>
              <a:t>Een</a:t>
            </a:r>
            <a:r>
              <a:rPr lang="en-US" dirty="0"/>
              <a:t> vitamin B12 </a:t>
            </a:r>
            <a:r>
              <a:rPr lang="en-US" dirty="0" err="1"/>
              <a:t>tekort</a:t>
            </a:r>
            <a:r>
              <a:rPr lang="en-US" dirty="0"/>
              <a:t> </a:t>
            </a:r>
            <a:r>
              <a:rPr lang="en-US" dirty="0" err="1"/>
              <a:t>geeft</a:t>
            </a:r>
            <a:r>
              <a:rPr lang="en-US" dirty="0"/>
              <a:t> </a:t>
            </a:r>
            <a:r>
              <a:rPr lang="en-US" dirty="0" err="1"/>
              <a:t>verschijnselen</a:t>
            </a:r>
            <a:r>
              <a:rPr lang="en-US" dirty="0"/>
              <a:t> die op Parkinson </a:t>
            </a:r>
            <a:r>
              <a:rPr lang="en-US" dirty="0" err="1" smtClean="0"/>
              <a:t>lijken</a:t>
            </a:r>
            <a:endParaRPr lang="en-US" dirty="0" smtClean="0"/>
          </a:p>
          <a:p>
            <a:r>
              <a:rPr lang="nl-NL" dirty="0" smtClean="0"/>
              <a:t>B12 zit in melk</a:t>
            </a:r>
            <a:r>
              <a:rPr lang="nl-NL" dirty="0"/>
              <a:t>, melkproducten, vlees, vleeswaren, vis en eieren.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A1D7207-3F89-4012-B8A6-40DFD4527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Parkinson </a:t>
            </a:r>
            <a:r>
              <a:rPr lang="en-US" dirty="0"/>
              <a:t>– </a:t>
            </a:r>
            <a:r>
              <a:rPr lang="en-US" dirty="0" err="1"/>
              <a:t>Vitame</a:t>
            </a:r>
            <a:r>
              <a:rPr lang="en-US" dirty="0"/>
              <a:t> D - </a:t>
            </a:r>
            <a:r>
              <a:rPr lang="en-US" dirty="0" err="1"/>
              <a:t>Botdichtheid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E96EF18B-2670-4004-B522-A1334D9CE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Bij</a:t>
            </a:r>
            <a:r>
              <a:rPr lang="en-US" dirty="0"/>
              <a:t> Parkinson </a:t>
            </a:r>
            <a:r>
              <a:rPr lang="en-US" dirty="0" err="1"/>
              <a:t>relatief</a:t>
            </a:r>
            <a:r>
              <a:rPr lang="en-US" dirty="0"/>
              <a:t> </a:t>
            </a:r>
            <a:r>
              <a:rPr lang="en-US" dirty="0" err="1"/>
              <a:t>vaker</a:t>
            </a:r>
            <a:r>
              <a:rPr lang="en-US" dirty="0"/>
              <a:t> </a:t>
            </a:r>
            <a:r>
              <a:rPr lang="en-US" dirty="0" err="1" smtClean="0"/>
              <a:t>vitamine</a:t>
            </a:r>
            <a:r>
              <a:rPr lang="en-US" dirty="0" smtClean="0"/>
              <a:t> </a:t>
            </a:r>
            <a:r>
              <a:rPr lang="en-US" dirty="0"/>
              <a:t>D </a:t>
            </a:r>
            <a:r>
              <a:rPr lang="en-US" dirty="0" err="1"/>
              <a:t>tekort</a:t>
            </a:r>
            <a:endParaRPr lang="en-US" dirty="0"/>
          </a:p>
          <a:p>
            <a:r>
              <a:rPr lang="en-US" dirty="0"/>
              <a:t>Parkinson </a:t>
            </a:r>
            <a:r>
              <a:rPr lang="en-US" dirty="0" err="1" smtClean="0"/>
              <a:t>heeft</a:t>
            </a:r>
            <a:r>
              <a:rPr lang="en-US" dirty="0" smtClean="0"/>
              <a:t> </a:t>
            </a:r>
            <a:r>
              <a:rPr lang="en-US" dirty="0" err="1"/>
              <a:t>relatie</a:t>
            </a:r>
            <a:r>
              <a:rPr lang="en-US" dirty="0"/>
              <a:t> met </a:t>
            </a:r>
            <a:r>
              <a:rPr lang="en-US" dirty="0" err="1"/>
              <a:t>botdichtheid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botontkalking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Advies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vitamine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D 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Iedereen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jonger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70 </a:t>
            </a:r>
            <a:r>
              <a:rPr lang="en-US" dirty="0" err="1" smtClean="0">
                <a:sym typeface="Wingdings" panose="05000000000000000000" pitchFamily="2" charset="2"/>
              </a:rPr>
              <a:t>jaar</a:t>
            </a:r>
            <a:r>
              <a:rPr lang="en-US" dirty="0" smtClean="0">
                <a:sym typeface="Wingdings" panose="05000000000000000000" pitchFamily="2" charset="2"/>
              </a:rPr>
              <a:t> 400ie = 10mcg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Iedereen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ouder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70 </a:t>
            </a:r>
            <a:r>
              <a:rPr lang="en-US" dirty="0" err="1" smtClean="0">
                <a:sym typeface="Wingdings" panose="05000000000000000000" pitchFamily="2" charset="2"/>
              </a:rPr>
              <a:t>jaar</a:t>
            </a:r>
            <a:r>
              <a:rPr lang="en-US" dirty="0" smtClean="0">
                <a:sym typeface="Wingdings" panose="05000000000000000000" pitchFamily="2" charset="2"/>
              </a:rPr>
              <a:t> 800ie = 20mcg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Met </a:t>
            </a:r>
            <a:r>
              <a:rPr lang="en-US" dirty="0" err="1" smtClean="0">
                <a:sym typeface="Wingdings" panose="05000000000000000000" pitchFamily="2" charset="2"/>
              </a:rPr>
              <a:t>botontkalking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800ie = 20mcg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Advies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calcium </a:t>
            </a:r>
            <a:r>
              <a:rPr lang="en-US" dirty="0" err="1" smtClean="0">
                <a:sym typeface="Wingdings" panose="05000000000000000000" pitchFamily="2" charset="2"/>
              </a:rPr>
              <a:t>inname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= 4 </a:t>
            </a:r>
            <a:r>
              <a:rPr lang="en-US" dirty="0" err="1">
                <a:sym typeface="Wingdings" panose="05000000000000000000" pitchFamily="2" charset="2"/>
              </a:rPr>
              <a:t>zuivelporties</a:t>
            </a:r>
            <a:r>
              <a:rPr lang="en-US" dirty="0">
                <a:sym typeface="Wingdings" panose="05000000000000000000" pitchFamily="2" charset="2"/>
              </a:rPr>
              <a:t> per dag = 1000mg calcium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7EB5D4B-BA93-4BC8-86F3-99A42745F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Slapen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05F527B5-774E-4810-A9A6-1490E1B99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mensen</a:t>
            </a:r>
            <a:r>
              <a:rPr lang="en-US" dirty="0"/>
              <a:t> met Parkinson </a:t>
            </a:r>
            <a:r>
              <a:rPr lang="en-US" dirty="0" err="1"/>
              <a:t>bijna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smtClean="0"/>
              <a:t>                                          </a:t>
            </a:r>
            <a:r>
              <a:rPr lang="en-US" dirty="0" err="1" smtClean="0"/>
              <a:t>melatoninepiek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Melatonine</a:t>
            </a:r>
            <a:r>
              <a:rPr lang="en-US" dirty="0" smtClean="0"/>
              <a:t> </a:t>
            </a:r>
            <a:r>
              <a:rPr lang="en-US" dirty="0"/>
              <a:t>is het </a:t>
            </a:r>
            <a:r>
              <a:rPr lang="en-US" dirty="0" err="1"/>
              <a:t>slaaphormoon</a:t>
            </a:r>
            <a:endParaRPr lang="en-US" dirty="0"/>
          </a:p>
          <a:p>
            <a:r>
              <a:rPr lang="en-US" dirty="0" err="1" smtClean="0"/>
              <a:t>Bespreek</a:t>
            </a:r>
            <a:r>
              <a:rPr lang="en-US" dirty="0" smtClean="0"/>
              <a:t> </a:t>
            </a:r>
            <a:r>
              <a:rPr lang="en-US" dirty="0" err="1" smtClean="0"/>
              <a:t>slaapproblemen</a:t>
            </a:r>
            <a:r>
              <a:rPr lang="en-US" dirty="0" smtClean="0"/>
              <a:t> met </a:t>
            </a:r>
            <a:r>
              <a:rPr lang="en-US" dirty="0"/>
              <a:t>de arts.</a:t>
            </a:r>
          </a:p>
          <a:p>
            <a:r>
              <a:rPr lang="en-US" dirty="0" err="1"/>
              <a:t>Mogelijkheden</a:t>
            </a:r>
            <a:r>
              <a:rPr lang="en-US" dirty="0"/>
              <a:t>: mirtazapine </a:t>
            </a:r>
            <a:r>
              <a:rPr lang="en-US" dirty="0" err="1"/>
              <a:t>lage</a:t>
            </a:r>
            <a:r>
              <a:rPr lang="en-US" dirty="0"/>
              <a:t> </a:t>
            </a:r>
            <a:r>
              <a:rPr lang="en-US" dirty="0" err="1"/>
              <a:t>dosering</a:t>
            </a:r>
            <a:r>
              <a:rPr lang="en-US" dirty="0"/>
              <a:t>, </a:t>
            </a:r>
            <a:r>
              <a:rPr lang="en-US" dirty="0" err="1"/>
              <a:t>melatonine</a:t>
            </a:r>
            <a:endParaRPr lang="en-US" dirty="0"/>
          </a:p>
          <a:p>
            <a:r>
              <a:rPr lang="en-US" dirty="0" err="1"/>
              <a:t>Liever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benzodiazepinen</a:t>
            </a:r>
            <a:r>
              <a:rPr lang="en-US" dirty="0"/>
              <a:t> (‘</a:t>
            </a:r>
            <a:r>
              <a:rPr lang="en-US" dirty="0" err="1"/>
              <a:t>pammetje</a:t>
            </a:r>
            <a:r>
              <a:rPr lang="en-US" dirty="0"/>
              <a:t>’, </a:t>
            </a:r>
            <a:r>
              <a:rPr lang="en-US" dirty="0" err="1"/>
              <a:t>voorbeeld</a:t>
            </a:r>
            <a:r>
              <a:rPr lang="en-US" dirty="0"/>
              <a:t> temazepam)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696" y="1364774"/>
            <a:ext cx="4502414" cy="263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1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1099C37-38E3-4945-8652-1E0331685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Medicijngebruik</a:t>
            </a:r>
            <a:r>
              <a:rPr lang="en-US" dirty="0" smtClean="0"/>
              <a:t> is </a:t>
            </a:r>
            <a:r>
              <a:rPr lang="en-US" dirty="0" err="1" smtClean="0"/>
              <a:t>maatwerk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9A2CB728-8DC1-43C3-8A35-829E8CA4F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Medicatiebewaking:</a:t>
            </a:r>
          </a:p>
          <a:p>
            <a:r>
              <a:rPr lang="nl-NL" dirty="0" smtClean="0"/>
              <a:t>Juiste </a:t>
            </a:r>
            <a:r>
              <a:rPr lang="nl-NL" dirty="0"/>
              <a:t>patiënt? Juiste medicijn? Juiste dosering?</a:t>
            </a:r>
          </a:p>
          <a:p>
            <a:r>
              <a:rPr lang="nl-NL" dirty="0"/>
              <a:t>Wisselwerkingen?</a:t>
            </a:r>
          </a:p>
          <a:p>
            <a:r>
              <a:rPr lang="nl-NL" dirty="0"/>
              <a:t>Allergieën?</a:t>
            </a:r>
          </a:p>
          <a:p>
            <a:r>
              <a:rPr lang="nl-NL" dirty="0"/>
              <a:t>Verminderde nierfunctie?</a:t>
            </a:r>
          </a:p>
          <a:p>
            <a:r>
              <a:rPr lang="nl-NL" dirty="0"/>
              <a:t>Medicijn op maat nodig?</a:t>
            </a:r>
          </a:p>
          <a:p>
            <a:r>
              <a:rPr lang="nl-NL" dirty="0"/>
              <a:t>Therapietrouw?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86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doet de apotheker voor u?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dirty="0" err="1" smtClean="0"/>
              <a:t>Medicatiedossier</a:t>
            </a:r>
            <a:r>
              <a:rPr lang="en-US" dirty="0" smtClean="0"/>
              <a:t> </a:t>
            </a:r>
            <a:r>
              <a:rPr lang="en-US" dirty="0" err="1"/>
              <a:t>bijhouden</a:t>
            </a: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err="1"/>
              <a:t>Medicatiebewaking</a:t>
            </a:r>
            <a:r>
              <a:rPr lang="en-US" dirty="0"/>
              <a:t> (</a:t>
            </a:r>
            <a:r>
              <a:rPr lang="en-US" dirty="0" err="1"/>
              <a:t>controle</a:t>
            </a:r>
            <a:r>
              <a:rPr lang="en-US" dirty="0"/>
              <a:t> op </a:t>
            </a:r>
            <a:r>
              <a:rPr lang="en-US" dirty="0" err="1"/>
              <a:t>o.a</a:t>
            </a:r>
            <a:r>
              <a:rPr lang="en-US" dirty="0"/>
              <a:t>. </a:t>
            </a:r>
            <a:r>
              <a:rPr lang="en-US" dirty="0" err="1"/>
              <a:t>dosering</a:t>
            </a:r>
            <a:r>
              <a:rPr lang="en-US" dirty="0"/>
              <a:t>, </a:t>
            </a:r>
            <a:r>
              <a:rPr lang="en-US" dirty="0" err="1"/>
              <a:t>wisselwerkingen</a:t>
            </a:r>
            <a:r>
              <a:rPr lang="en-US" dirty="0"/>
              <a:t>)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Zo </a:t>
            </a:r>
            <a:r>
              <a:rPr lang="en-US" dirty="0" err="1"/>
              <a:t>nodig</a:t>
            </a:r>
            <a:r>
              <a:rPr lang="en-US" dirty="0"/>
              <a:t>: contact met de </a:t>
            </a:r>
            <a:r>
              <a:rPr lang="en-US" dirty="0" err="1"/>
              <a:t>voorschrijver</a:t>
            </a: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err="1"/>
              <a:t>Altijd</a:t>
            </a:r>
            <a:r>
              <a:rPr lang="en-US" dirty="0"/>
              <a:t>: </a:t>
            </a:r>
            <a:r>
              <a:rPr lang="en-US" dirty="0" err="1"/>
              <a:t>dubbele</a:t>
            </a:r>
            <a:r>
              <a:rPr lang="en-US" dirty="0"/>
              <a:t> </a:t>
            </a:r>
            <a:r>
              <a:rPr lang="en-US" dirty="0" err="1"/>
              <a:t>controle</a:t>
            </a:r>
            <a:r>
              <a:rPr lang="en-US" dirty="0"/>
              <a:t> in de </a:t>
            </a:r>
            <a:r>
              <a:rPr lang="en-US" dirty="0" err="1"/>
              <a:t>apotheek</a:t>
            </a: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err="1"/>
              <a:t>Uitleg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nieuw</a:t>
            </a:r>
            <a:r>
              <a:rPr lang="en-US" dirty="0"/>
              <a:t> </a:t>
            </a:r>
            <a:r>
              <a:rPr lang="en-US" dirty="0" err="1"/>
              <a:t>medicijn</a:t>
            </a: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beantwoorden</a:t>
            </a: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err="1"/>
              <a:t>Rekening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zorgverzekeraar</a:t>
            </a: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nl-NL" dirty="0"/>
              <a:t>Eindcontrole door apotheker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6355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242828E-B4B4-4A87-8EF5-8BAB21CC2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zomaar</a:t>
            </a:r>
            <a:r>
              <a:rPr lang="en-US" dirty="0"/>
              <a:t> </a:t>
            </a:r>
            <a:r>
              <a:rPr lang="en-US" dirty="0" err="1"/>
              <a:t>wisselen</a:t>
            </a:r>
            <a:r>
              <a:rPr lang="en-US" dirty="0"/>
              <a:t> van </a:t>
            </a:r>
            <a:r>
              <a:rPr lang="en-US" dirty="0" err="1"/>
              <a:t>fabrikant</a:t>
            </a:r>
            <a:r>
              <a:rPr lang="en-US" dirty="0"/>
              <a:t>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02844D19-FB40-4FFF-BFF3-B542ADCF6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Apotheek</a:t>
            </a:r>
            <a:r>
              <a:rPr lang="en-US" dirty="0"/>
              <a:t> mag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zomaar</a:t>
            </a:r>
            <a:r>
              <a:rPr lang="en-US" dirty="0"/>
              <a:t> </a:t>
            </a:r>
            <a:r>
              <a:rPr lang="en-US" dirty="0" err="1"/>
              <a:t>Parkinsonmedicijnen</a:t>
            </a:r>
            <a:r>
              <a:rPr lang="en-US" dirty="0"/>
              <a:t> </a:t>
            </a:r>
            <a:r>
              <a:rPr lang="en-US" dirty="0" err="1"/>
              <a:t>zoals</a:t>
            </a:r>
            <a:r>
              <a:rPr lang="en-US" dirty="0"/>
              <a:t> levodopa/carbidopa </a:t>
            </a:r>
            <a:r>
              <a:rPr lang="en-US" dirty="0" err="1"/>
              <a:t>wisselen</a:t>
            </a:r>
            <a:r>
              <a:rPr lang="en-US" dirty="0"/>
              <a:t> van </a:t>
            </a:r>
            <a:r>
              <a:rPr lang="en-US" dirty="0" err="1"/>
              <a:t>fabrikant</a:t>
            </a:r>
            <a:r>
              <a:rPr lang="en-US" dirty="0"/>
              <a:t>.</a:t>
            </a:r>
          </a:p>
          <a:p>
            <a:r>
              <a:rPr lang="en-US" dirty="0" err="1"/>
              <a:t>Richtlijnen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het </a:t>
            </a:r>
            <a:r>
              <a:rPr lang="en-US" dirty="0" err="1"/>
              <a:t>wisselen</a:t>
            </a:r>
            <a:r>
              <a:rPr lang="en-US" dirty="0"/>
              <a:t> van </a:t>
            </a:r>
            <a:r>
              <a:rPr lang="en-US" dirty="0" err="1"/>
              <a:t>fabrikant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Preferentiebeleid</a:t>
            </a:r>
            <a:r>
              <a:rPr lang="en-US" dirty="0"/>
              <a:t> </a:t>
            </a:r>
            <a:r>
              <a:rPr lang="en-US" dirty="0" err="1"/>
              <a:t>verzekeraar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Medische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noodzaak</a:t>
            </a:r>
            <a:r>
              <a:rPr lang="en-US" dirty="0">
                <a:sym typeface="Wingdings" panose="05000000000000000000" pitchFamily="2" charset="2"/>
              </a:rPr>
              <a:t>!</a:t>
            </a:r>
          </a:p>
          <a:p>
            <a:r>
              <a:rPr lang="en-US" dirty="0" err="1">
                <a:sym typeface="Wingdings" panose="05000000000000000000" pitchFamily="2" charset="2"/>
              </a:rPr>
              <a:t>Niet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leverbaar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zijn</a:t>
            </a:r>
            <a:r>
              <a:rPr lang="en-US" dirty="0">
                <a:sym typeface="Wingdings" panose="05000000000000000000" pitchFamily="2" charset="2"/>
              </a:rPr>
              <a:t> van </a:t>
            </a:r>
            <a:r>
              <a:rPr lang="en-US" dirty="0" err="1">
                <a:sym typeface="Wingdings" panose="05000000000000000000" pitchFamily="2" charset="2"/>
              </a:rPr>
              <a:t>medicijnen</a:t>
            </a:r>
            <a:r>
              <a:rPr lang="en-US" dirty="0">
                <a:sym typeface="Wingdings" panose="05000000000000000000" pitchFamily="2" charset="2"/>
              </a:rPr>
              <a:t> steeds </a:t>
            </a:r>
            <a:r>
              <a:rPr lang="en-US" dirty="0" err="1">
                <a:sym typeface="Wingdings" panose="05000000000000000000" pitchFamily="2" charset="2"/>
              </a:rPr>
              <a:t>groter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probleem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4E5E3FC-846D-4B90-8F8A-374A5D1CE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Vergoeding</a:t>
            </a:r>
            <a:r>
              <a:rPr lang="en-US" dirty="0"/>
              <a:t> </a:t>
            </a:r>
            <a:r>
              <a:rPr lang="en-US" dirty="0" err="1"/>
              <a:t>medicijnen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A023F340-E279-4434-84BB-83E882DFB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Meeste</a:t>
            </a:r>
            <a:r>
              <a:rPr lang="en-US" dirty="0"/>
              <a:t> </a:t>
            </a:r>
            <a:r>
              <a:rPr lang="en-US" dirty="0" err="1"/>
              <a:t>medicijnen</a:t>
            </a:r>
            <a:r>
              <a:rPr lang="en-US" dirty="0"/>
              <a:t> in het </a:t>
            </a:r>
            <a:r>
              <a:rPr lang="en-US" dirty="0" err="1"/>
              <a:t>basispakket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worden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vergoed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Eigen </a:t>
            </a:r>
            <a:r>
              <a:rPr lang="en-US" dirty="0" err="1">
                <a:sym typeface="Wingdings" panose="05000000000000000000" pitchFamily="2" charset="2"/>
              </a:rPr>
              <a:t>risico</a:t>
            </a:r>
            <a:r>
              <a:rPr lang="en-US" dirty="0">
                <a:sym typeface="Wingdings" panose="05000000000000000000" pitchFamily="2" charset="2"/>
              </a:rPr>
              <a:t> 385 euro in </a:t>
            </a:r>
            <a:r>
              <a:rPr lang="en-US" dirty="0" smtClean="0">
                <a:sym typeface="Wingdings" panose="05000000000000000000" pitchFamily="2" charset="2"/>
              </a:rPr>
              <a:t>2018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A</a:t>
            </a:r>
            <a:r>
              <a:rPr lang="en-US" dirty="0" err="1" smtClean="0">
                <a:sym typeface="Wingdings" panose="05000000000000000000" pitchFamily="2" charset="2"/>
              </a:rPr>
              <a:t>anvullende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verzekeringen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verschillen</a:t>
            </a:r>
            <a:r>
              <a:rPr lang="en-US" dirty="0" smtClean="0">
                <a:sym typeface="Wingdings" panose="05000000000000000000" pitchFamily="2" charset="2"/>
              </a:rPr>
              <a:t> per </a:t>
            </a:r>
            <a:r>
              <a:rPr lang="en-US" dirty="0" err="1" smtClean="0">
                <a:sym typeface="Wingdings" panose="05000000000000000000" pitchFamily="2" charset="2"/>
              </a:rPr>
              <a:t>verzekeraar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Bekijk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welke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verzekeraar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uw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wensen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voldoet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9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72B360F-3449-41CE-BD7A-BCF60E73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ziekte</a:t>
            </a:r>
            <a:r>
              <a:rPr lang="en-US" dirty="0"/>
              <a:t> van Parkinson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Toenemen tekort aan dopamine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Boodschapperstof die signalen doorgeeft                                                 in de hersenen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Te weinig dopamine bemoeilijkt aansturing                                            van de spieren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Met de jaren nemen de klachten steeds toe  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55461" r="2485"/>
          <a:stretch/>
        </p:blipFill>
        <p:spPr>
          <a:xfrm>
            <a:off x="8027719" y="1263161"/>
            <a:ext cx="3871357" cy="49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6208793-7607-42C5-8F66-BC4A8B13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Medicijngesprek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128F1CF6-1F5C-4AC3-A2B7-1A349DBE2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5 of meer medicijnen </a:t>
            </a:r>
          </a:p>
          <a:p>
            <a:r>
              <a:rPr lang="nl-NL" dirty="0"/>
              <a:t>Extra risico (bijv. verminderde nierfunctie)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164" y="3190373"/>
            <a:ext cx="5158215" cy="325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44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49B0197-46A0-4367-88C6-59607BBEC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Medicijnrol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0BE68949-AF4F-4452-8CD4-7018D54DD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Medicijnen</a:t>
            </a:r>
            <a:r>
              <a:rPr lang="en-US" dirty="0" smtClean="0"/>
              <a:t> </a:t>
            </a:r>
            <a:r>
              <a:rPr lang="en-US" dirty="0" err="1" smtClean="0"/>
              <a:t>verpakt</a:t>
            </a:r>
            <a:r>
              <a:rPr lang="en-US" dirty="0" smtClean="0"/>
              <a:t> per dag per </a:t>
            </a:r>
            <a:r>
              <a:rPr lang="en-US" dirty="0" err="1" smtClean="0"/>
              <a:t>tijdstip</a:t>
            </a:r>
            <a:endParaRPr lang="en-US" dirty="0" smtClean="0"/>
          </a:p>
          <a:p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wel</a:t>
            </a:r>
            <a:r>
              <a:rPr lang="en-US" dirty="0" smtClean="0"/>
              <a:t> </a:t>
            </a:r>
            <a:r>
              <a:rPr lang="en-US" dirty="0" err="1" smtClean="0"/>
              <a:t>Baxterrol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 err="1" smtClean="0"/>
              <a:t>Toshorol</a:t>
            </a:r>
            <a:r>
              <a:rPr lang="en-US" dirty="0" smtClean="0"/>
              <a:t> </a:t>
            </a:r>
            <a:r>
              <a:rPr lang="en-US" dirty="0" err="1" smtClean="0"/>
              <a:t>genoemd</a:t>
            </a:r>
            <a:endParaRPr lang="en-US" dirty="0"/>
          </a:p>
          <a:p>
            <a:r>
              <a:rPr lang="en-US" dirty="0" err="1" smtClean="0"/>
              <a:t>Advies</a:t>
            </a:r>
            <a:r>
              <a:rPr lang="en-US" dirty="0" smtClean="0"/>
              <a:t> in </a:t>
            </a:r>
            <a:r>
              <a:rPr lang="en-US" dirty="0" err="1"/>
              <a:t>overleg</a:t>
            </a:r>
            <a:r>
              <a:rPr lang="en-US" dirty="0"/>
              <a:t> met de </a:t>
            </a:r>
            <a:r>
              <a:rPr lang="en-US" dirty="0" err="1" smtClean="0"/>
              <a:t>neuroloog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840" y="1820863"/>
            <a:ext cx="3200400" cy="442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05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Veilig medicijngebruik; wat kunt u zelf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Geef apotheker toestemming</a:t>
            </a:r>
            <a:r>
              <a:rPr lang="nl-NL" b="1" dirty="0"/>
              <a:t> </a:t>
            </a:r>
            <a:r>
              <a:rPr lang="nl-NL" dirty="0"/>
              <a:t>om uw medicatiegegevens te delen </a:t>
            </a:r>
            <a:r>
              <a:rPr lang="nl-NL" dirty="0" smtClean="0"/>
              <a:t>(LSP)</a:t>
            </a:r>
            <a:endParaRPr lang="nl-NL" dirty="0"/>
          </a:p>
          <a:p>
            <a:r>
              <a:rPr lang="nl-NL" dirty="0"/>
              <a:t>Uitleg apotheek niet duidelijk? Geef dat aan</a:t>
            </a:r>
          </a:p>
          <a:p>
            <a:r>
              <a:rPr lang="nl-NL" dirty="0"/>
              <a:t>Gebruik medicijnen volgens de instructies</a:t>
            </a:r>
          </a:p>
          <a:p>
            <a:r>
              <a:rPr lang="nl-NL" dirty="0"/>
              <a:t>Stop nooit zomaar met medicijnen</a:t>
            </a:r>
          </a:p>
          <a:p>
            <a:r>
              <a:rPr lang="nl-NL" dirty="0"/>
              <a:t>Naar het ziekenhuis? Haal medicatie-overzicht op bij uw apotheek </a:t>
            </a:r>
          </a:p>
          <a:p>
            <a:r>
              <a:rPr lang="nl-NL" dirty="0"/>
              <a:t>Wijzigingen in uw medicijngebruik? Laat het uw apotheker weten!</a:t>
            </a:r>
          </a:p>
          <a:p>
            <a:r>
              <a:rPr lang="nl-NL" dirty="0"/>
              <a:t>Vragen over uw medicijngebruik? Vraag het de apotheker!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99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E83896C-5FCE-4609-BAFE-47034D96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Parkinsonapotheker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D8A0D538-6CA2-4B5A-A5FB-C3358C276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Recent </a:t>
            </a:r>
            <a:r>
              <a:rPr lang="en-US" dirty="0" err="1"/>
              <a:t>gestart</a:t>
            </a:r>
            <a:r>
              <a:rPr lang="en-US" dirty="0"/>
              <a:t> in </a:t>
            </a:r>
            <a:r>
              <a:rPr lang="en-US" dirty="0" err="1"/>
              <a:t>regio</a:t>
            </a:r>
            <a:r>
              <a:rPr lang="en-US" dirty="0"/>
              <a:t> Alphen </a:t>
            </a:r>
            <a:r>
              <a:rPr lang="en-US" dirty="0" err="1"/>
              <a:t>a/d</a:t>
            </a:r>
            <a:r>
              <a:rPr lang="en-US" dirty="0"/>
              <a:t> Rijn – Leiden – </a:t>
            </a:r>
            <a:r>
              <a:rPr lang="en-US" dirty="0" err="1"/>
              <a:t>Bollenstreek</a:t>
            </a:r>
            <a:endParaRPr lang="en-US" dirty="0"/>
          </a:p>
          <a:p>
            <a:r>
              <a:rPr lang="en-US" dirty="0" err="1" smtClean="0"/>
              <a:t>Initiatief</a:t>
            </a:r>
            <a:r>
              <a:rPr lang="en-US" dirty="0" smtClean="0"/>
              <a:t> van </a:t>
            </a:r>
            <a:r>
              <a:rPr lang="en-US" dirty="0" err="1" smtClean="0"/>
              <a:t>neuroloog</a:t>
            </a:r>
            <a:r>
              <a:rPr lang="en-US" dirty="0" smtClean="0"/>
              <a:t> </a:t>
            </a:r>
            <a:r>
              <a:rPr lang="en-US" dirty="0"/>
              <a:t>Van der </a:t>
            </a:r>
            <a:r>
              <a:rPr lang="en-US" dirty="0" err="1" smtClean="0"/>
              <a:t>Plas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Samenwerking</a:t>
            </a:r>
            <a:r>
              <a:rPr lang="en-US" dirty="0" smtClean="0"/>
              <a:t> </a:t>
            </a:r>
            <a:r>
              <a:rPr lang="en-US" dirty="0" err="1" smtClean="0"/>
              <a:t>Alrijne</a:t>
            </a:r>
            <a:r>
              <a:rPr lang="en-US" dirty="0" smtClean="0"/>
              <a:t> </a:t>
            </a:r>
            <a:r>
              <a:rPr lang="en-US" dirty="0" err="1" smtClean="0"/>
              <a:t>ziekenhuis</a:t>
            </a:r>
            <a:r>
              <a:rPr lang="en-US" dirty="0" smtClean="0"/>
              <a:t>, LUMC</a:t>
            </a:r>
            <a:endParaRPr lang="en-US" dirty="0"/>
          </a:p>
          <a:p>
            <a:r>
              <a:rPr lang="en-US" dirty="0"/>
              <a:t>Start met extra </a:t>
            </a:r>
            <a:r>
              <a:rPr lang="en-US" dirty="0" err="1"/>
              <a:t>nascholing</a:t>
            </a:r>
            <a:endParaRPr lang="en-US" dirty="0"/>
          </a:p>
          <a:p>
            <a:r>
              <a:rPr lang="en-US" dirty="0" err="1"/>
              <a:t>Overleg</a:t>
            </a:r>
            <a:r>
              <a:rPr lang="en-US" dirty="0"/>
              <a:t> met </a:t>
            </a:r>
            <a:r>
              <a:rPr lang="en-US" dirty="0" err="1"/>
              <a:t>neuroloog</a:t>
            </a:r>
            <a:endParaRPr lang="en-US" dirty="0"/>
          </a:p>
          <a:p>
            <a:r>
              <a:rPr lang="en-US" dirty="0" err="1"/>
              <a:t>Deelname</a:t>
            </a:r>
            <a:r>
              <a:rPr lang="en-US" dirty="0"/>
              <a:t> </a:t>
            </a:r>
            <a:r>
              <a:rPr lang="en-US" dirty="0" err="1"/>
              <a:t>Parkinsonnet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455" y="4001294"/>
            <a:ext cx="4323345" cy="203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BFAD167-4F90-4864-9D46-055AADE65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Doel </a:t>
            </a:r>
            <a:r>
              <a:rPr lang="en-US" dirty="0" err="1"/>
              <a:t>zorg</a:t>
            </a:r>
            <a:r>
              <a:rPr lang="en-US" dirty="0"/>
              <a:t> </a:t>
            </a:r>
            <a:r>
              <a:rPr lang="en-US" dirty="0" err="1"/>
              <a:t>rondom</a:t>
            </a:r>
            <a:r>
              <a:rPr lang="en-US" dirty="0"/>
              <a:t> Parkinson </a:t>
            </a:r>
            <a:r>
              <a:rPr lang="en-US" dirty="0" err="1"/>
              <a:t>optimaliseren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0BC2BE73-9FCD-4F76-B88D-AC59D800A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Afspraken</a:t>
            </a:r>
            <a:r>
              <a:rPr lang="en-US" dirty="0"/>
              <a:t> over </a:t>
            </a:r>
            <a:r>
              <a:rPr lang="en-US" dirty="0" err="1" smtClean="0"/>
              <a:t>gegevensuitwisseling</a:t>
            </a:r>
            <a:r>
              <a:rPr lang="en-US" dirty="0" smtClean="0"/>
              <a:t> LSP </a:t>
            </a:r>
            <a:r>
              <a:rPr lang="en-US" dirty="0"/>
              <a:t>(</a:t>
            </a:r>
            <a:r>
              <a:rPr lang="en-US" dirty="0" err="1"/>
              <a:t>toestemming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zorgverleners</a:t>
            </a:r>
            <a:r>
              <a:rPr lang="en-US" dirty="0"/>
              <a:t>)</a:t>
            </a:r>
          </a:p>
          <a:p>
            <a:r>
              <a:rPr lang="en-US" dirty="0" err="1"/>
              <a:t>Afspraken</a:t>
            </a:r>
            <a:r>
              <a:rPr lang="en-US" dirty="0"/>
              <a:t> over het </a:t>
            </a:r>
            <a:r>
              <a:rPr lang="en-US" b="1" i="1" dirty="0" err="1"/>
              <a:t>niet</a:t>
            </a:r>
            <a:r>
              <a:rPr lang="en-US" dirty="0"/>
              <a:t> </a:t>
            </a:r>
            <a:r>
              <a:rPr lang="en-US" dirty="0" err="1"/>
              <a:t>wisselen</a:t>
            </a:r>
            <a:r>
              <a:rPr lang="en-US" dirty="0"/>
              <a:t> van </a:t>
            </a:r>
            <a:r>
              <a:rPr lang="en-US" dirty="0" err="1"/>
              <a:t>fabrikant</a:t>
            </a:r>
            <a:endParaRPr lang="en-US" dirty="0"/>
          </a:p>
          <a:p>
            <a:r>
              <a:rPr lang="en-US" dirty="0" err="1"/>
              <a:t>Juiste</a:t>
            </a:r>
            <a:r>
              <a:rPr lang="en-US" dirty="0"/>
              <a:t> </a:t>
            </a:r>
            <a:r>
              <a:rPr lang="en-US" dirty="0" err="1"/>
              <a:t>toedieningsvorm</a:t>
            </a:r>
            <a:r>
              <a:rPr lang="en-US" dirty="0"/>
              <a:t> </a:t>
            </a:r>
            <a:r>
              <a:rPr lang="en-US" dirty="0" err="1"/>
              <a:t>leveren</a:t>
            </a:r>
            <a:r>
              <a:rPr lang="en-US" dirty="0"/>
              <a:t>: </a:t>
            </a:r>
            <a:r>
              <a:rPr lang="en-US" dirty="0" err="1"/>
              <a:t>smelttablet</a:t>
            </a:r>
            <a:r>
              <a:rPr lang="en-US" dirty="0"/>
              <a:t> of </a:t>
            </a:r>
            <a:r>
              <a:rPr lang="en-US" dirty="0" err="1"/>
              <a:t>gewone</a:t>
            </a:r>
            <a:r>
              <a:rPr lang="en-US" dirty="0"/>
              <a:t> tablet</a:t>
            </a:r>
          </a:p>
          <a:p>
            <a:r>
              <a:rPr lang="en-US" dirty="0"/>
              <a:t>Meer </a:t>
            </a:r>
            <a:r>
              <a:rPr lang="en-US" dirty="0" err="1"/>
              <a:t>kennis</a:t>
            </a:r>
            <a:r>
              <a:rPr lang="en-US" dirty="0"/>
              <a:t> </a:t>
            </a:r>
            <a:r>
              <a:rPr lang="en-US" dirty="0" err="1"/>
              <a:t>aanwezig</a:t>
            </a:r>
            <a:endParaRPr lang="en-US" dirty="0"/>
          </a:p>
          <a:p>
            <a:r>
              <a:rPr lang="en-US" dirty="0"/>
              <a:t>Direct contact met de </a:t>
            </a:r>
            <a:r>
              <a:rPr lang="en-US" dirty="0" err="1"/>
              <a:t>neuroloog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47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71F4CBF-3A12-4DB9-8D9C-8A250781D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Binnenkort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96620414-276F-4EBA-AA3E-7910656C5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Parkinsonpatiënten</a:t>
            </a:r>
            <a:r>
              <a:rPr lang="en-US" dirty="0" smtClean="0"/>
              <a:t> </a:t>
            </a:r>
            <a:r>
              <a:rPr lang="en-US" dirty="0" err="1"/>
              <a:t>actief</a:t>
            </a:r>
            <a:r>
              <a:rPr lang="en-US" dirty="0"/>
              <a:t> </a:t>
            </a:r>
            <a:r>
              <a:rPr lang="en-US" dirty="0" err="1"/>
              <a:t>uitgenodigd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medicijngesprek</a:t>
            </a:r>
            <a:endParaRPr lang="en-US" dirty="0"/>
          </a:p>
          <a:p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overleg</a:t>
            </a:r>
            <a:r>
              <a:rPr lang="en-US" dirty="0"/>
              <a:t> van </a:t>
            </a:r>
            <a:r>
              <a:rPr lang="en-US" dirty="0" err="1"/>
              <a:t>neurologen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apothekers</a:t>
            </a:r>
            <a:r>
              <a:rPr lang="en-US" dirty="0"/>
              <a:t> </a:t>
            </a:r>
            <a:r>
              <a:rPr lang="en-US" dirty="0" err="1"/>
              <a:t>aanwezig</a:t>
            </a:r>
            <a:endParaRPr lang="en-US" dirty="0"/>
          </a:p>
          <a:p>
            <a:r>
              <a:rPr lang="en-US" dirty="0" err="1"/>
              <a:t>Betrokkenheid</a:t>
            </a:r>
            <a:r>
              <a:rPr lang="en-US" dirty="0"/>
              <a:t> </a:t>
            </a:r>
            <a:r>
              <a:rPr lang="en-US" dirty="0" err="1" smtClean="0"/>
              <a:t>apothekersassistenten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Buddyproject</a:t>
            </a:r>
            <a:r>
              <a:rPr lang="en-US" dirty="0">
                <a:sym typeface="Wingdings" panose="05000000000000000000" pitchFamily="2" charset="2"/>
              </a:rPr>
              <a:t> = vast </a:t>
            </a:r>
            <a:r>
              <a:rPr lang="en-US" dirty="0" err="1">
                <a:sym typeface="Wingdings" panose="05000000000000000000" pitchFamily="2" charset="2"/>
              </a:rPr>
              <a:t>aanspreekpunt</a:t>
            </a:r>
            <a:r>
              <a:rPr lang="en-US" dirty="0">
                <a:sym typeface="Wingdings" panose="05000000000000000000" pitchFamily="2" charset="2"/>
              </a:rPr>
              <a:t> van </a:t>
            </a:r>
            <a:r>
              <a:rPr lang="en-US" dirty="0" err="1">
                <a:sym typeface="Wingdings" panose="05000000000000000000" pitchFamily="2" charset="2"/>
              </a:rPr>
              <a:t>een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                </a:t>
            </a:r>
            <a:r>
              <a:rPr lang="en-US" dirty="0" err="1" smtClean="0">
                <a:sym typeface="Wingdings" panose="05000000000000000000" pitchFamily="2" charset="2"/>
              </a:rPr>
              <a:t>apothekersassistente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in de </a:t>
            </a:r>
            <a:r>
              <a:rPr lang="en-US" dirty="0" err="1">
                <a:sym typeface="Wingdings" panose="05000000000000000000" pitchFamily="2" charset="2"/>
              </a:rPr>
              <a:t>apotheek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323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06AE173-A533-4606-847B-5D811A27D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Afsluiting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3CA0D9DC-AE98-4D55-8FAA-58922EC49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0863"/>
            <a:ext cx="10515600" cy="47018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Parkinson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zich</a:t>
            </a:r>
            <a:r>
              <a:rPr lang="en-US" dirty="0"/>
              <a:t> in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bewegingsstoornis</a:t>
            </a:r>
            <a:endParaRPr lang="en-US" dirty="0"/>
          </a:p>
          <a:p>
            <a:r>
              <a:rPr lang="en-US" dirty="0"/>
              <a:t>Dopamine </a:t>
            </a:r>
            <a:r>
              <a:rPr lang="en-US" dirty="0" err="1"/>
              <a:t>belangrijke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</a:t>
            </a:r>
          </a:p>
          <a:p>
            <a:r>
              <a:rPr lang="en-US" dirty="0" err="1"/>
              <a:t>Nauwe</a:t>
            </a:r>
            <a:r>
              <a:rPr lang="en-US" dirty="0"/>
              <a:t> </a:t>
            </a:r>
            <a:r>
              <a:rPr lang="en-US" dirty="0" err="1"/>
              <a:t>balans</a:t>
            </a:r>
            <a:r>
              <a:rPr lang="en-US" dirty="0"/>
              <a:t> </a:t>
            </a:r>
            <a:r>
              <a:rPr lang="en-US" dirty="0" err="1"/>
              <a:t>werking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bijwerkingen</a:t>
            </a:r>
            <a:r>
              <a:rPr lang="en-US" dirty="0"/>
              <a:t> van </a:t>
            </a:r>
            <a:r>
              <a:rPr lang="en-US" dirty="0" err="1"/>
              <a:t>Parkinsonmedicijnen</a:t>
            </a:r>
            <a:endParaRPr lang="en-US" dirty="0"/>
          </a:p>
          <a:p>
            <a:r>
              <a:rPr lang="en-US" dirty="0" err="1"/>
              <a:t>Apotheek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aanspreekpunt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rondom</a:t>
            </a:r>
            <a:r>
              <a:rPr lang="en-US" dirty="0"/>
              <a:t> </a:t>
            </a:r>
            <a:r>
              <a:rPr lang="en-US" dirty="0" err="1"/>
              <a:t>medicijnen</a:t>
            </a:r>
            <a:endParaRPr lang="en-US" dirty="0"/>
          </a:p>
          <a:p>
            <a:r>
              <a:rPr lang="en-US" dirty="0" err="1"/>
              <a:t>Initiatief</a:t>
            </a:r>
            <a:r>
              <a:rPr lang="en-US" dirty="0"/>
              <a:t> </a:t>
            </a:r>
            <a:r>
              <a:rPr lang="en-US" dirty="0" err="1"/>
              <a:t>Parkinsonapotheker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samenwerking</a:t>
            </a:r>
            <a:r>
              <a:rPr lang="en-US" dirty="0">
                <a:sym typeface="Wingdings" panose="05000000000000000000" pitchFamily="2" charset="2"/>
              </a:rPr>
              <a:t> in de </a:t>
            </a:r>
            <a:r>
              <a:rPr lang="en-US" dirty="0" err="1">
                <a:sym typeface="Wingdings" panose="05000000000000000000" pitchFamily="2" charset="2"/>
              </a:rPr>
              <a:t>regio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i="1" dirty="0" err="1"/>
              <a:t>Er</a:t>
            </a:r>
            <a:r>
              <a:rPr lang="en-US" i="1" dirty="0"/>
              <a:t> is </a:t>
            </a:r>
            <a:r>
              <a:rPr lang="en-US" i="1" dirty="0" err="1"/>
              <a:t>soms</a:t>
            </a:r>
            <a:r>
              <a:rPr lang="en-US" i="1" dirty="0"/>
              <a:t> </a:t>
            </a:r>
            <a:r>
              <a:rPr lang="en-US" i="1" dirty="0" err="1"/>
              <a:t>meer</a:t>
            </a:r>
            <a:r>
              <a:rPr lang="en-US" i="1" dirty="0"/>
              <a:t> </a:t>
            </a:r>
            <a:r>
              <a:rPr lang="en-US" i="1" dirty="0" err="1"/>
              <a:t>mogelijk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u </a:t>
            </a:r>
            <a:r>
              <a:rPr lang="en-US" i="1" dirty="0" err="1"/>
              <a:t>wellicht</a:t>
            </a:r>
            <a:r>
              <a:rPr lang="en-US" i="1" dirty="0"/>
              <a:t> </a:t>
            </a:r>
            <a:r>
              <a:rPr lang="en-US" i="1" dirty="0" err="1"/>
              <a:t>denkt</a:t>
            </a:r>
            <a:r>
              <a:rPr lang="en-US" i="1" dirty="0"/>
              <a:t>; </a:t>
            </a:r>
            <a:r>
              <a:rPr lang="en-US" i="1" dirty="0" err="1"/>
              <a:t>maak</a:t>
            </a:r>
            <a:r>
              <a:rPr lang="en-US" i="1" dirty="0"/>
              <a:t> </a:t>
            </a:r>
            <a:r>
              <a:rPr lang="en-US" i="1" dirty="0" err="1"/>
              <a:t>uw</a:t>
            </a:r>
            <a:r>
              <a:rPr lang="en-US" i="1" dirty="0"/>
              <a:t> </a:t>
            </a:r>
            <a:r>
              <a:rPr lang="en-US" i="1" dirty="0" err="1"/>
              <a:t>vragen</a:t>
            </a:r>
            <a:r>
              <a:rPr lang="en-US" i="1" dirty="0"/>
              <a:t> </a:t>
            </a:r>
            <a:r>
              <a:rPr lang="en-US" i="1" dirty="0" err="1"/>
              <a:t>altijd</a:t>
            </a:r>
            <a:r>
              <a:rPr lang="en-US" i="1" dirty="0"/>
              <a:t> </a:t>
            </a:r>
            <a:r>
              <a:rPr lang="en-US" i="1" dirty="0" err="1"/>
              <a:t>bespreekbaar</a:t>
            </a:r>
            <a:r>
              <a:rPr lang="en-US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593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2912A72-5C68-45DA-A395-0D636C8D9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Dank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uw</a:t>
            </a:r>
            <a:r>
              <a:rPr lang="en-US" dirty="0" smtClean="0"/>
              <a:t> </a:t>
            </a:r>
            <a:r>
              <a:rPr lang="en-US" dirty="0" err="1" smtClean="0"/>
              <a:t>aandacht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BCED0A7D-3C25-4F2C-B795-47E63F8DB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Heeft</a:t>
            </a:r>
            <a:r>
              <a:rPr lang="en-US" dirty="0" smtClean="0"/>
              <a:t> u nog </a:t>
            </a:r>
            <a:r>
              <a:rPr lang="en-US" dirty="0" err="1" smtClean="0"/>
              <a:t>vragen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914" y="1825625"/>
            <a:ext cx="306705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4FAC5C8-3572-4FFE-B199-A02A28AAE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Parkinson </a:t>
            </a:r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invloed</a:t>
            </a:r>
            <a:r>
              <a:rPr lang="en-US" dirty="0"/>
              <a:t> op </a:t>
            </a:r>
            <a:r>
              <a:rPr lang="en-US" dirty="0" err="1"/>
              <a:t>bewegen</a:t>
            </a:r>
            <a:r>
              <a:rPr lang="en-US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4CB8972B-724E-4E05-96BC-30BA79CC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Reuk</a:t>
            </a:r>
            <a:r>
              <a:rPr lang="en-US" dirty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veranderen</a:t>
            </a:r>
            <a:endParaRPr lang="en-US" dirty="0"/>
          </a:p>
          <a:p>
            <a:r>
              <a:rPr lang="en-US" dirty="0" err="1"/>
              <a:t>Obstipatie</a:t>
            </a:r>
            <a:endParaRPr lang="en-US" dirty="0"/>
          </a:p>
          <a:p>
            <a:r>
              <a:rPr lang="en-US" dirty="0" err="1"/>
              <a:t>Duizeligheid</a:t>
            </a:r>
            <a:r>
              <a:rPr lang="en-US" dirty="0"/>
              <a:t> (</a:t>
            </a:r>
            <a:r>
              <a:rPr lang="en-US" dirty="0" err="1"/>
              <a:t>orthostatische</a:t>
            </a:r>
            <a:r>
              <a:rPr lang="en-US" dirty="0"/>
              <a:t> </a:t>
            </a:r>
            <a:r>
              <a:rPr lang="en-US" dirty="0" err="1"/>
              <a:t>hypotensie</a:t>
            </a:r>
            <a:r>
              <a:rPr lang="en-US" dirty="0"/>
              <a:t>)</a:t>
            </a:r>
          </a:p>
          <a:p>
            <a:r>
              <a:rPr lang="en-US" dirty="0" err="1"/>
              <a:t>Speeksel</a:t>
            </a:r>
            <a:r>
              <a:rPr lang="en-US" dirty="0"/>
              <a:t> </a:t>
            </a:r>
            <a:r>
              <a:rPr lang="en-US" dirty="0" err="1"/>
              <a:t>lastig</a:t>
            </a:r>
            <a:r>
              <a:rPr lang="en-US" dirty="0"/>
              <a:t> </a:t>
            </a:r>
            <a:r>
              <a:rPr lang="en-US" dirty="0" err="1"/>
              <a:t>wegslikken</a:t>
            </a:r>
            <a:endParaRPr lang="en-US" dirty="0"/>
          </a:p>
          <a:p>
            <a:r>
              <a:rPr lang="en-US" dirty="0" err="1"/>
              <a:t>Rusteloze</a:t>
            </a:r>
            <a:r>
              <a:rPr lang="en-US" dirty="0"/>
              <a:t> </a:t>
            </a:r>
            <a:r>
              <a:rPr lang="en-US" dirty="0" err="1"/>
              <a:t>benen</a:t>
            </a:r>
            <a:endParaRPr lang="en-US" dirty="0"/>
          </a:p>
          <a:p>
            <a:r>
              <a:rPr lang="en-US" dirty="0" err="1"/>
              <a:t>Slapen</a:t>
            </a:r>
            <a:r>
              <a:rPr lang="en-US" dirty="0"/>
              <a:t>, </a:t>
            </a:r>
            <a:r>
              <a:rPr lang="en-US" dirty="0" err="1"/>
              <a:t>doorslapen</a:t>
            </a:r>
            <a:endParaRPr lang="en-US" dirty="0"/>
          </a:p>
          <a:p>
            <a:r>
              <a:rPr lang="en-US" dirty="0" err="1"/>
              <a:t>Depressie</a:t>
            </a:r>
            <a:r>
              <a:rPr lang="en-US" dirty="0"/>
              <a:t>, angst</a:t>
            </a:r>
          </a:p>
        </p:txBody>
      </p:sp>
    </p:spTree>
    <p:extLst>
      <p:ext uri="{BB962C8B-B14F-4D97-AF65-F5344CB8AC3E}">
        <p14:creationId xmlns:p14="http://schemas.microsoft.com/office/powerpoint/2010/main" val="22445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 van Parkinson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Bewegingstherapie</a:t>
            </a:r>
          </a:p>
          <a:p>
            <a:r>
              <a:rPr lang="nl-NL" dirty="0" smtClean="0"/>
              <a:t>Medicijnen</a:t>
            </a:r>
          </a:p>
          <a:p>
            <a:r>
              <a:rPr lang="nl-NL" dirty="0" smtClean="0"/>
              <a:t>Operatie</a:t>
            </a:r>
          </a:p>
          <a:p>
            <a:pPr lvl="1"/>
            <a:r>
              <a:rPr lang="nl-NL" dirty="0" smtClean="0"/>
              <a:t>Diepe hersenstimulatie, stimuleren van hersendelen die de bewegingscontrole regelen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003" y="4001294"/>
            <a:ext cx="4222364" cy="257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0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Medicijnen bij Parkinson 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199" y="1825625"/>
            <a:ext cx="10882745" cy="4351338"/>
          </a:xfrm>
        </p:spPr>
        <p:txBody>
          <a:bodyPr/>
          <a:lstStyle/>
          <a:p>
            <a:r>
              <a:rPr lang="nl-NL" dirty="0" smtClean="0"/>
              <a:t>Levodopa 		</a:t>
            </a:r>
            <a:endParaRPr lang="nl-NL" dirty="0"/>
          </a:p>
          <a:p>
            <a:r>
              <a:rPr lang="nl-NL" dirty="0" smtClean="0"/>
              <a:t>Dopamine agonisten </a:t>
            </a:r>
          </a:p>
          <a:p>
            <a:r>
              <a:rPr lang="nl-NL" dirty="0" smtClean="0"/>
              <a:t>COMT-remmers 	</a:t>
            </a:r>
          </a:p>
          <a:p>
            <a:r>
              <a:rPr lang="nl-NL" dirty="0" smtClean="0"/>
              <a:t>MAO-B remmers </a:t>
            </a:r>
          </a:p>
          <a:p>
            <a:r>
              <a:rPr lang="nl-NL" dirty="0" smtClean="0"/>
              <a:t>Amantadine </a:t>
            </a:r>
          </a:p>
          <a:p>
            <a:r>
              <a:rPr lang="nl-NL" dirty="0" smtClean="0"/>
              <a:t>Anticholinergica</a:t>
            </a:r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596" y="2472749"/>
            <a:ext cx="6494348" cy="253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2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6C8B3CB-39A6-4B89-A57F-D9A385147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Levodopa (1)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96C38AB5-1BA3-497E-9EDE-51231870A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Levodopa </a:t>
            </a:r>
            <a:r>
              <a:rPr lang="en-US" dirty="0"/>
              <a:t>is de </a:t>
            </a:r>
            <a:r>
              <a:rPr lang="en-US" dirty="0" smtClean="0"/>
              <a:t>basis van de </a:t>
            </a:r>
            <a:r>
              <a:rPr lang="en-US" dirty="0" err="1" smtClean="0"/>
              <a:t>behandeling</a:t>
            </a:r>
            <a:endParaRPr lang="en-US" dirty="0" smtClean="0"/>
          </a:p>
          <a:p>
            <a:r>
              <a:rPr lang="en-US" dirty="0" smtClean="0"/>
              <a:t>Al in 1950 effect </a:t>
            </a:r>
            <a:r>
              <a:rPr lang="en-US" dirty="0" err="1" smtClean="0"/>
              <a:t>bij</a:t>
            </a:r>
            <a:r>
              <a:rPr lang="en-US" dirty="0" smtClean="0"/>
              <a:t> Parkinson </a:t>
            </a:r>
            <a:r>
              <a:rPr lang="en-US" dirty="0" err="1" smtClean="0"/>
              <a:t>ontdekt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Levodopa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omgezet</a:t>
            </a:r>
            <a:r>
              <a:rPr lang="en-US" dirty="0"/>
              <a:t> in </a:t>
            </a:r>
            <a:r>
              <a:rPr lang="en-US" dirty="0" smtClean="0"/>
              <a:t>dopamine</a:t>
            </a:r>
          </a:p>
          <a:p>
            <a:r>
              <a:rPr lang="nl-NL" dirty="0" smtClean="0"/>
              <a:t>Doel tekort </a:t>
            </a:r>
            <a:r>
              <a:rPr lang="nl-NL" dirty="0"/>
              <a:t>aan dopamine aanvullen in de </a:t>
            </a:r>
            <a:r>
              <a:rPr lang="nl-NL" dirty="0" smtClean="0"/>
              <a:t>hersenen</a:t>
            </a:r>
          </a:p>
          <a:p>
            <a:pPr lvl="1"/>
            <a:r>
              <a:rPr lang="en-US" dirty="0"/>
              <a:t>Levodopa/carbidopa = </a:t>
            </a:r>
            <a:r>
              <a:rPr lang="en-US" dirty="0" err="1"/>
              <a:t>Sinemet</a:t>
            </a:r>
            <a:r>
              <a:rPr lang="en-US" dirty="0"/>
              <a:t> ®</a:t>
            </a:r>
          </a:p>
          <a:p>
            <a:pPr lvl="1"/>
            <a:r>
              <a:rPr lang="en-US" dirty="0"/>
              <a:t>Levodopa/</a:t>
            </a:r>
            <a:r>
              <a:rPr lang="en-US" dirty="0" err="1"/>
              <a:t>benserazide</a:t>
            </a:r>
            <a:r>
              <a:rPr lang="en-US" dirty="0"/>
              <a:t> = </a:t>
            </a:r>
            <a:r>
              <a:rPr lang="en-US" dirty="0" err="1"/>
              <a:t>Madopar</a:t>
            </a:r>
            <a:r>
              <a:rPr lang="en-US" dirty="0"/>
              <a:t> ®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5020536"/>
            <a:ext cx="2133039" cy="159311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5920" y="4205136"/>
            <a:ext cx="2408513" cy="24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E68988E-2573-44E0-AAA7-2DD474A59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Levodopa (2)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6F051566-C570-4DEA-AB70-4105A2D9A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Het </a:t>
            </a:r>
            <a:r>
              <a:rPr lang="en-US" dirty="0"/>
              <a:t>effect van levodopa is </a:t>
            </a:r>
            <a:r>
              <a:rPr lang="en-US" b="1" i="1" dirty="0" err="1"/>
              <a:t>niet</a:t>
            </a:r>
            <a:r>
              <a:rPr lang="en-US" dirty="0"/>
              <a:t> </a:t>
            </a:r>
            <a:r>
              <a:rPr lang="en-US" dirty="0" err="1"/>
              <a:t>afhankelijk</a:t>
            </a:r>
            <a:r>
              <a:rPr lang="en-US" dirty="0"/>
              <a:t> van hoe </a:t>
            </a:r>
            <a:r>
              <a:rPr lang="en-US" dirty="0" err="1" smtClean="0"/>
              <a:t>lang</a:t>
            </a:r>
            <a:r>
              <a:rPr lang="en-US" dirty="0" smtClean="0"/>
              <a:t> </a:t>
            </a:r>
            <a:r>
              <a:rPr lang="en-US" dirty="0"/>
              <a:t>het </a:t>
            </a:r>
            <a:r>
              <a:rPr lang="en-US" dirty="0" err="1"/>
              <a:t>gebruikt</a:t>
            </a:r>
            <a:r>
              <a:rPr lang="en-US" dirty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, maar </a:t>
            </a:r>
            <a:r>
              <a:rPr lang="en-US" dirty="0"/>
              <a:t>van het stadium van </a:t>
            </a:r>
            <a:r>
              <a:rPr lang="en-US" dirty="0" smtClean="0"/>
              <a:t>Parkinson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 </a:t>
            </a:r>
            <a:r>
              <a:rPr lang="en-US" dirty="0" err="1">
                <a:sym typeface="Wingdings" panose="05000000000000000000" pitchFamily="2" charset="2"/>
              </a:rPr>
              <a:t>wacht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niet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onnodig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lang</a:t>
            </a:r>
            <a:r>
              <a:rPr lang="en-US" dirty="0">
                <a:sym typeface="Wingdings" panose="05000000000000000000" pitchFamily="2" charset="2"/>
              </a:rPr>
              <a:t> met </a:t>
            </a:r>
            <a:r>
              <a:rPr lang="en-US" dirty="0" err="1" smtClean="0">
                <a:sym typeface="Wingdings" panose="05000000000000000000" pitchFamily="2" charset="2"/>
              </a:rPr>
              <a:t>starten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Levodopa </a:t>
            </a:r>
            <a:r>
              <a:rPr lang="en-US" dirty="0" err="1">
                <a:sym typeface="Wingdings" panose="05000000000000000000" pitchFamily="2" charset="2"/>
              </a:rPr>
              <a:t>altijd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gecombineerd</a:t>
            </a:r>
            <a:r>
              <a:rPr lang="en-US" dirty="0">
                <a:sym typeface="Wingdings" panose="05000000000000000000" pitchFamily="2" charset="2"/>
              </a:rPr>
              <a:t>,  </a:t>
            </a:r>
            <a:r>
              <a:rPr lang="en-US" dirty="0" smtClean="0">
                <a:sym typeface="Wingdings" panose="05000000000000000000" pitchFamily="2" charset="2"/>
              </a:rPr>
              <a:t>                                                        </a:t>
            </a:r>
            <a:r>
              <a:rPr lang="en-US" dirty="0" err="1" smtClean="0">
                <a:sym typeface="Wingdings" panose="05000000000000000000" pitchFamily="2" charset="2"/>
              </a:rPr>
              <a:t>bijvoorbeeld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carbidopa of </a:t>
            </a:r>
            <a:r>
              <a:rPr lang="en-US" dirty="0" err="1">
                <a:sym typeface="Wingdings" panose="05000000000000000000" pitchFamily="2" charset="2"/>
              </a:rPr>
              <a:t>benserazide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5151" t="18572" r="12740" b="17398"/>
          <a:stretch/>
        </p:blipFill>
        <p:spPr>
          <a:xfrm>
            <a:off x="7757160" y="3680925"/>
            <a:ext cx="4282440" cy="285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Medicijnen bij Parkinson (1)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b="1" dirty="0"/>
              <a:t>Dopamine agonisten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 werken in de hersenen als </a:t>
            </a:r>
            <a:r>
              <a:rPr lang="nl-NL" dirty="0" smtClean="0"/>
              <a:t>dopamine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Ropinirol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dirty="0" err="1" smtClean="0">
                <a:sym typeface="Wingdings" panose="05000000000000000000" pitchFamily="2" charset="2"/>
              </a:rPr>
              <a:t>Adartrel</a:t>
            </a:r>
            <a:r>
              <a:rPr lang="en-US" dirty="0" smtClean="0">
                <a:sym typeface="Wingdings" panose="05000000000000000000" pitchFamily="2" charset="2"/>
              </a:rPr>
              <a:t>®, </a:t>
            </a:r>
            <a:r>
              <a:rPr lang="en-US" dirty="0" err="1" smtClean="0">
                <a:sym typeface="Wingdings" panose="05000000000000000000" pitchFamily="2" charset="2"/>
              </a:rPr>
              <a:t>Requip</a:t>
            </a:r>
            <a:r>
              <a:rPr lang="en-US" dirty="0" smtClean="0">
                <a:sym typeface="Wingdings" panose="05000000000000000000" pitchFamily="2" charset="2"/>
              </a:rPr>
              <a:t>®), </a:t>
            </a:r>
            <a:r>
              <a:rPr lang="en-US" dirty="0" err="1">
                <a:sym typeface="Wingdings" panose="05000000000000000000" pitchFamily="2" charset="2"/>
              </a:rPr>
              <a:t>pramipexol</a:t>
            </a:r>
            <a:r>
              <a:rPr lang="en-US" dirty="0">
                <a:sym typeface="Wingdings" panose="05000000000000000000" pitchFamily="2" charset="2"/>
              </a:rPr>
              <a:t> (=</a:t>
            </a:r>
            <a:r>
              <a:rPr lang="en-US" dirty="0" err="1">
                <a:sym typeface="Wingdings" panose="05000000000000000000" pitchFamily="2" charset="2"/>
              </a:rPr>
              <a:t>Sifrol</a:t>
            </a:r>
            <a:r>
              <a:rPr lang="en-US" dirty="0">
                <a:sym typeface="Wingdings" panose="05000000000000000000" pitchFamily="2" charset="2"/>
              </a:rPr>
              <a:t>®), </a:t>
            </a:r>
            <a:r>
              <a:rPr lang="en-US" dirty="0" err="1">
                <a:sym typeface="Wingdings" panose="05000000000000000000" pitchFamily="2" charset="2"/>
              </a:rPr>
              <a:t>Neupro</a:t>
            </a:r>
            <a:r>
              <a:rPr lang="en-US" dirty="0">
                <a:sym typeface="Wingdings" panose="05000000000000000000" pitchFamily="2" charset="2"/>
              </a:rPr>
              <a:t>®-</a:t>
            </a:r>
            <a:r>
              <a:rPr lang="en-US" dirty="0" err="1">
                <a:sym typeface="Wingdings" panose="05000000000000000000" pitchFamily="2" charset="2"/>
              </a:rPr>
              <a:t>pleister</a:t>
            </a:r>
            <a:endParaRPr lang="en-US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nl-NL" dirty="0"/>
          </a:p>
          <a:p>
            <a:r>
              <a:rPr lang="nl-NL" b="1" dirty="0"/>
              <a:t>COMT-remmers</a:t>
            </a:r>
            <a:r>
              <a:rPr lang="nl-NL" dirty="0"/>
              <a:t> 	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 remmen afbraak </a:t>
            </a:r>
            <a:r>
              <a:rPr lang="nl-NL" dirty="0" smtClean="0"/>
              <a:t>levodopa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Entacapone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dirty="0" err="1">
                <a:sym typeface="Wingdings" panose="05000000000000000000" pitchFamily="2" charset="2"/>
              </a:rPr>
              <a:t>Comtan</a:t>
            </a:r>
            <a:r>
              <a:rPr lang="en-US" dirty="0" smtClean="0">
                <a:sym typeface="Wingdings" panose="05000000000000000000" pitchFamily="2" charset="2"/>
              </a:rPr>
              <a:t>®)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b="1" dirty="0"/>
              <a:t>MAO-B remmers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 remmen afbraak van </a:t>
            </a:r>
            <a:r>
              <a:rPr lang="nl-NL" dirty="0" smtClean="0"/>
              <a:t>dopamine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Selegiline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rasagiline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dirty="0" err="1" smtClean="0">
                <a:sym typeface="Wingdings" panose="05000000000000000000" pitchFamily="2" charset="2"/>
              </a:rPr>
              <a:t>Azilect</a:t>
            </a:r>
            <a:r>
              <a:rPr lang="en-US" dirty="0" smtClean="0">
                <a:sym typeface="Wingdings" panose="05000000000000000000" pitchFamily="2" charset="2"/>
              </a:rPr>
              <a:t>®)</a:t>
            </a:r>
          </a:p>
          <a:p>
            <a:pPr marL="457200" lvl="1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r>
              <a:rPr lang="nl-NL" b="1" dirty="0"/>
              <a:t>Amantadine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 remt heropname van dopamine en stimuleert afgifte</a:t>
            </a:r>
          </a:p>
          <a:p>
            <a:pPr lvl="1"/>
            <a:r>
              <a:rPr lang="nl-NL" dirty="0" err="1"/>
              <a:t>Symmetrel</a:t>
            </a:r>
            <a:r>
              <a:rPr lang="nl-NL" dirty="0" smtClean="0"/>
              <a:t>®</a:t>
            </a:r>
            <a:endParaRPr lang="en-US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133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Kantoor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313</TotalTime>
  <Words>956</Words>
  <Application>Microsoft Office PowerPoint</Application>
  <PresentationFormat>Breedbeeld</PresentationFormat>
  <Paragraphs>205</Paragraphs>
  <Slides>37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1" baseType="lpstr">
      <vt:lpstr>Arial</vt:lpstr>
      <vt:lpstr>Calibri</vt:lpstr>
      <vt:lpstr>Wingdings</vt:lpstr>
      <vt:lpstr>Blank</vt:lpstr>
      <vt:lpstr>Parkinson café</vt:lpstr>
      <vt:lpstr>Inhoud</vt:lpstr>
      <vt:lpstr>De ziekte van Parkinson</vt:lpstr>
      <vt:lpstr>Parkinson alleen invloed op bewegen?</vt:lpstr>
      <vt:lpstr>Behandeling van Parkinson</vt:lpstr>
      <vt:lpstr>Medicijnen bij Parkinson </vt:lpstr>
      <vt:lpstr>Levodopa (1)</vt:lpstr>
      <vt:lpstr>Levodopa (2)</vt:lpstr>
      <vt:lpstr>Medicijnen bij Parkinson (1) </vt:lpstr>
      <vt:lpstr>Medicijnen bij Parkinson (2)</vt:lpstr>
      <vt:lpstr>Medicijnen bij Parkinson (3)</vt:lpstr>
      <vt:lpstr>Optimaal dopamine stimuleren</vt:lpstr>
      <vt:lpstr>Balans werking - bijwerkingen</vt:lpstr>
      <vt:lpstr> </vt:lpstr>
      <vt:lpstr>Bijwerkingen</vt:lpstr>
      <vt:lpstr>Voorkomen bijwerkingen </vt:lpstr>
      <vt:lpstr>On en Off</vt:lpstr>
      <vt:lpstr>Strategie bij bijwerkingen:</vt:lpstr>
      <vt:lpstr>Wat kunnen we doen bij bijwerkingen?</vt:lpstr>
      <vt:lpstr>Maak bijwerkingen bespreekbaar!</vt:lpstr>
      <vt:lpstr>Specialistische behandeling</vt:lpstr>
      <vt:lpstr>Met of zonder eten innemen?</vt:lpstr>
      <vt:lpstr>Vitamine B12</vt:lpstr>
      <vt:lpstr>Parkinson – Vitame D - Botdichtheid</vt:lpstr>
      <vt:lpstr>Slapen</vt:lpstr>
      <vt:lpstr>Medicijngebruik is maatwerk</vt:lpstr>
      <vt:lpstr>Wat doet de apotheker voor u?</vt:lpstr>
      <vt:lpstr>Niet zomaar wisselen van fabrikant!</vt:lpstr>
      <vt:lpstr>Vergoeding medicijnen</vt:lpstr>
      <vt:lpstr>Medicijngesprek</vt:lpstr>
      <vt:lpstr>Medicijnrol</vt:lpstr>
      <vt:lpstr>Veilig medicijngebruik; wat kunt u zelf doen?</vt:lpstr>
      <vt:lpstr>Parkinsonapotheker</vt:lpstr>
      <vt:lpstr>Doel zorg rondom Parkinson optimaliseren</vt:lpstr>
      <vt:lpstr>Binnenkort</vt:lpstr>
      <vt:lpstr>Afsluiting</vt:lpstr>
      <vt:lpstr>Dank voor uw aandacht!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Parkinsoncafe</dc:title>
  <dc:creator>maarten bakker</dc:creator>
  <cp:lastModifiedBy>inforv</cp:lastModifiedBy>
  <cp:revision>33</cp:revision>
  <cp:lastPrinted>2018-05-23T11:10:26Z</cp:lastPrinted>
  <dcterms:created xsi:type="dcterms:W3CDTF">2018-05-21T13:35:32Z</dcterms:created>
  <dcterms:modified xsi:type="dcterms:W3CDTF">2018-05-23T11:11:54Z</dcterms:modified>
</cp:coreProperties>
</file>