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7D3F"/>
    <a:srgbClr val="5E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8" d="100"/>
          <a:sy n="68" d="100"/>
        </p:scale>
        <p:origin x="-1524" y="-102"/>
      </p:cViewPr>
      <p:guideLst>
        <p:guide orient="horz" pos="3974"/>
        <p:guide orient="horz" pos="2160"/>
        <p:guide orient="horz" pos="1434"/>
        <p:guide pos="399"/>
        <p:guide pos="54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dia Roz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Z Schuin+vlak.w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/>
          <a:stretch/>
        </p:blipFill>
        <p:spPr>
          <a:xfrm>
            <a:off x="0" y="0"/>
            <a:ext cx="9144000" cy="395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08" y="908720"/>
            <a:ext cx="802978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pic>
        <p:nvPicPr>
          <p:cNvPr id="8" name="Picture 7" descr="ARZ schuine hoek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7" y="3140969"/>
            <a:ext cx="8498093" cy="819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3140472"/>
            <a:ext cx="2303997" cy="276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1" y="3140472"/>
            <a:ext cx="2305248" cy="115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1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dia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73CEC-A636-5842-8A40-9742AE6E68D9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3316" y="2287413"/>
            <a:ext cx="8033140" cy="4093915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pic>
        <p:nvPicPr>
          <p:cNvPr id="5" name="Picture 4" descr="ARZ vlakje achter logo beige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191" y="-31749"/>
            <a:ext cx="8500684" cy="821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" y="0"/>
            <a:ext cx="1584000" cy="7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dia Oranj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Z Schuin+vlak.w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/>
          <a:stretch/>
        </p:blipFill>
        <p:spPr>
          <a:xfrm>
            <a:off x="0" y="0"/>
            <a:ext cx="9144000" cy="395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08" y="908720"/>
            <a:ext cx="802978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pic>
        <p:nvPicPr>
          <p:cNvPr id="8" name="Picture 7" descr="ARZ schuine hoek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7" y="3140969"/>
            <a:ext cx="8498093" cy="8193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1332656" y="1052736"/>
            <a:ext cx="1224136" cy="9387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err="1" smtClean="0">
                <a:latin typeface="Verdana"/>
                <a:cs typeface="Verdana"/>
              </a:rPr>
              <a:t>Openingsdia</a:t>
            </a:r>
            <a:r>
              <a:rPr lang="nl-NL" sz="1100" noProof="0" dirty="0" smtClean="0">
                <a:latin typeface="Verdana"/>
                <a:cs typeface="Verdana"/>
              </a:rPr>
              <a:t> beschikbaar</a:t>
            </a:r>
            <a:r>
              <a:rPr lang="nl-NL" sz="1100" baseline="0" noProof="0" dirty="0" smtClean="0">
                <a:latin typeface="Verdana"/>
                <a:cs typeface="Verdana"/>
              </a:rPr>
              <a:t> in drie kleuren, te gebruiken naar keuze</a:t>
            </a:r>
            <a:endParaRPr lang="nl-NL" sz="1100" noProof="0" dirty="0">
              <a:latin typeface="Verdana"/>
              <a:cs typeface="Verdana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3140472"/>
            <a:ext cx="2303997" cy="2761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1" y="3140472"/>
            <a:ext cx="2305248" cy="115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16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dia Blau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Z Schuin+vlak.w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/>
          <a:stretch/>
        </p:blipFill>
        <p:spPr>
          <a:xfrm>
            <a:off x="0" y="0"/>
            <a:ext cx="9144000" cy="395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08" y="908720"/>
            <a:ext cx="802978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pic>
        <p:nvPicPr>
          <p:cNvPr id="8" name="Picture 7" descr="ARZ schuine hoek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7" y="3140969"/>
            <a:ext cx="8498093" cy="8193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-1332656" y="1052736"/>
            <a:ext cx="1224136" cy="9387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err="1" smtClean="0">
                <a:latin typeface="Verdana"/>
                <a:cs typeface="Verdana"/>
              </a:rPr>
              <a:t>Openingsdia</a:t>
            </a:r>
            <a:r>
              <a:rPr lang="nl-NL" sz="1100" noProof="0" dirty="0" smtClean="0">
                <a:latin typeface="Verdana"/>
                <a:cs typeface="Verdana"/>
              </a:rPr>
              <a:t> beschikbaar</a:t>
            </a:r>
            <a:r>
              <a:rPr lang="nl-NL" sz="1100" baseline="0" noProof="0" dirty="0" smtClean="0">
                <a:latin typeface="Verdana"/>
                <a:cs typeface="Verdana"/>
              </a:rPr>
              <a:t> in drie kleuren, te gebruiken naar keuze</a:t>
            </a:r>
            <a:endParaRPr lang="nl-NL" sz="1100" noProof="0" dirty="0">
              <a:latin typeface="Verdana"/>
              <a:cs typeface="Verdana"/>
            </a:endParaRPr>
          </a:p>
        </p:txBody>
      </p:sp>
      <p:pic>
        <p:nvPicPr>
          <p:cNvPr id="12" name="Picture 11" descr="ARZ vlakje achter logo roze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" y="3140472"/>
            <a:ext cx="2304000" cy="276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1" y="3140472"/>
            <a:ext cx="2305248" cy="115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54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73CEC-A636-5842-8A40-9742AE6E68D9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2304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Roz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06" y="2276475"/>
            <a:ext cx="8029781" cy="266469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06" y="5121836"/>
            <a:ext cx="8029781" cy="1186890"/>
          </a:xfrm>
        </p:spPr>
        <p:txBody>
          <a:bodyPr anchor="t">
            <a:normAutofit/>
          </a:bodyPr>
          <a:lstStyle>
            <a:lvl1pPr marL="0" indent="0">
              <a:buNone/>
              <a:defRPr sz="2400" b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7" name="Picture 6" descr="ARZ Schuin+vlak.w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6"/>
          <a:stretch/>
        </p:blipFill>
        <p:spPr>
          <a:xfrm>
            <a:off x="0" y="0"/>
            <a:ext cx="9144000" cy="15548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1620688" y="743934"/>
            <a:ext cx="151216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smtClean="0">
                <a:latin typeface="Verdana"/>
                <a:cs typeface="Verdana"/>
              </a:rPr>
              <a:t>Gebruik deze dia om een nieuw onderwerp aan te kondigen</a:t>
            </a:r>
            <a:endParaRPr lang="nl-NL" sz="1100" noProof="0" dirty="0"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548680" y="2276475"/>
            <a:ext cx="144016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smtClean="0">
                <a:latin typeface="Verdana"/>
                <a:cs typeface="Verdana"/>
              </a:rPr>
              <a:t>Er kan gevarieerd worden met kleur voor bv. verschillende delen van de presentatie</a:t>
            </a:r>
            <a:endParaRPr lang="nl-NL" sz="1100" noProof="0" dirty="0">
              <a:latin typeface="Verdana"/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737320"/>
            <a:ext cx="2303997" cy="276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1" y="737320"/>
            <a:ext cx="2305248" cy="115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08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Oranj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06" y="2276475"/>
            <a:ext cx="8029781" cy="266469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06" y="5121836"/>
            <a:ext cx="8029781" cy="1186890"/>
          </a:xfrm>
        </p:spPr>
        <p:txBody>
          <a:bodyPr anchor="t">
            <a:normAutofit/>
          </a:bodyPr>
          <a:lstStyle>
            <a:lvl1pPr marL="0" indent="0">
              <a:buNone/>
              <a:defRPr sz="2400" b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7" name="Picture 6" descr="ARZ Schuin+vlak.w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6"/>
          <a:stretch/>
        </p:blipFill>
        <p:spPr>
          <a:xfrm>
            <a:off x="0" y="0"/>
            <a:ext cx="9144000" cy="15548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1620688" y="743934"/>
            <a:ext cx="151216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smtClean="0">
                <a:latin typeface="Verdana"/>
                <a:cs typeface="Verdana"/>
              </a:rPr>
              <a:t>Gebruik deze dia om een nieuw onderwerp aan te kondigen</a:t>
            </a:r>
            <a:endParaRPr lang="nl-NL" sz="1100" noProof="0" dirty="0"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548680" y="2276475"/>
            <a:ext cx="144016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smtClean="0">
                <a:latin typeface="Verdana"/>
                <a:cs typeface="Verdana"/>
              </a:rPr>
              <a:t>Er kan gevarieerd worden met kleur voor bv. verschillende delen van de presentatie</a:t>
            </a:r>
            <a:endParaRPr lang="nl-NL" sz="1100" noProof="0" dirty="0">
              <a:latin typeface="Verdana"/>
              <a:cs typeface="Verdana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737320"/>
            <a:ext cx="2303997" cy="276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1" y="737320"/>
            <a:ext cx="2305248" cy="115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87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lau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06" y="2276475"/>
            <a:ext cx="8029781" cy="266469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pic>
        <p:nvPicPr>
          <p:cNvPr id="7" name="Picture 6" descr="ARZ Schuin+vlak.w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6"/>
          <a:stretch/>
        </p:blipFill>
        <p:spPr>
          <a:xfrm>
            <a:off x="0" y="0"/>
            <a:ext cx="9144000" cy="155482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4" y="737320"/>
            <a:ext cx="2303989" cy="276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1" y="737320"/>
            <a:ext cx="2305248" cy="115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12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73CEC-A636-5842-8A40-9742AE6E68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9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73CEC-A636-5842-8A40-9742AE6E68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Z schuine hoek.wm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" y="1"/>
            <a:ext cx="8498093" cy="819368"/>
          </a:xfrm>
          <a:prstGeom prst="rect">
            <a:avLst/>
          </a:prstGeom>
        </p:spPr>
      </p:pic>
      <p:pic>
        <p:nvPicPr>
          <p:cNvPr id="4" name="Picture 3" descr="ARZ vlakje achter logo oranje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4" y="1"/>
            <a:ext cx="1584000" cy="189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316" y="980728"/>
            <a:ext cx="8033140" cy="926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316" y="2287413"/>
            <a:ext cx="8033140" cy="40939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433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0CF73CEC-A636-5842-8A40-9742AE6E68D9}" type="slidenum">
              <a:rPr lang="nl-NL" noProof="0" smtClean="0"/>
              <a:pPr/>
              <a:t>‹nr.›</a:t>
            </a:fld>
            <a:endParaRPr lang="nl-NL" noProof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6" y="0"/>
            <a:ext cx="1587408" cy="793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49" r:id="rId3"/>
    <p:sldLayoutId id="2147483650" r:id="rId4"/>
    <p:sldLayoutId id="2147483651" r:id="rId5"/>
    <p:sldLayoutId id="2147483660" r:id="rId6"/>
    <p:sldLayoutId id="2147483661" r:id="rId7"/>
    <p:sldLayoutId id="2147483654" r:id="rId8"/>
    <p:sldLayoutId id="2147483655" r:id="rId9"/>
    <p:sldLayoutId id="2147483664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E0060"/>
          </a:solidFill>
          <a:latin typeface="Verdana"/>
          <a:ea typeface="+mj-ea"/>
          <a:cs typeface="Verdana"/>
        </a:defRPr>
      </a:lvl1pPr>
    </p:titleStyle>
    <p:bodyStyle>
      <a:lvl1pPr marL="273050" indent="-27305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400" kern="1200" baseline="0">
          <a:solidFill>
            <a:schemeClr val="tx2"/>
          </a:solidFill>
          <a:latin typeface="Verdana"/>
          <a:ea typeface="+mn-ea"/>
          <a:cs typeface="Verdana"/>
        </a:defRPr>
      </a:lvl1pPr>
      <a:lvl2pPr marL="534988" indent="-261938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–"/>
        <a:defRPr sz="2400" kern="1200">
          <a:solidFill>
            <a:schemeClr val="tx2"/>
          </a:solidFill>
          <a:latin typeface="Verdana"/>
          <a:ea typeface="+mn-ea"/>
          <a:cs typeface="Verdana"/>
        </a:defRPr>
      </a:lvl2pPr>
      <a:lvl3pPr marL="804863" indent="-268288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400" kern="1200">
          <a:solidFill>
            <a:schemeClr val="tx2"/>
          </a:solidFill>
          <a:latin typeface="Verdana"/>
          <a:ea typeface="+mn-ea"/>
          <a:cs typeface="Verdana"/>
        </a:defRPr>
      </a:lvl3pPr>
      <a:lvl4pPr marL="1074738" indent="-265113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–"/>
        <a:defRPr sz="2400" kern="1200">
          <a:solidFill>
            <a:schemeClr val="tx2"/>
          </a:solidFill>
          <a:latin typeface="Verdana"/>
          <a:ea typeface="+mn-ea"/>
          <a:cs typeface="Verdana"/>
        </a:defRPr>
      </a:lvl4pPr>
      <a:lvl5pPr marL="1344613" indent="-271463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400" kern="1200">
          <a:solidFill>
            <a:schemeClr val="tx2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Plasproblemen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Parkinson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Frederieke</a:t>
            </a:r>
            <a:r>
              <a:rPr lang="en-US" dirty="0" smtClean="0"/>
              <a:t> </a:t>
            </a:r>
            <a:r>
              <a:rPr lang="en-US" dirty="0" err="1" smtClean="0"/>
              <a:t>Hollants</a:t>
            </a:r>
            <a:endParaRPr lang="en-US" dirty="0" smtClean="0"/>
          </a:p>
          <a:p>
            <a:r>
              <a:rPr lang="en-US" dirty="0" err="1" smtClean="0"/>
              <a:t>Woensdag</a:t>
            </a:r>
            <a:r>
              <a:rPr lang="en-US" dirty="0" smtClean="0"/>
              <a:t> 28 </a:t>
            </a:r>
            <a:r>
              <a:rPr lang="en-US" dirty="0" err="1" smtClean="0"/>
              <a:t>juni</a:t>
            </a:r>
            <a:r>
              <a:rPr lang="en-US" dirty="0" smtClean="0"/>
              <a:t> 2017</a:t>
            </a:r>
          </a:p>
          <a:p>
            <a:r>
              <a:rPr lang="en-US" dirty="0" smtClean="0"/>
              <a:t>Parkinson café Alphen </a:t>
            </a:r>
            <a:r>
              <a:rPr lang="en-US" dirty="0" err="1" smtClean="0"/>
              <a:t>a/d</a:t>
            </a:r>
            <a:r>
              <a:rPr lang="en-US" dirty="0" smtClean="0"/>
              <a:t> Rijn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44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Lichamelijk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Algemeen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Buik</a:t>
            </a:r>
            <a:endParaRPr lang="en-US" dirty="0" smtClean="0"/>
          </a:p>
          <a:p>
            <a:r>
              <a:rPr lang="en-US" dirty="0" smtClean="0"/>
              <a:t>Vagina</a:t>
            </a:r>
          </a:p>
          <a:p>
            <a:r>
              <a:rPr lang="en-US" dirty="0" smtClean="0"/>
              <a:t>Penis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prostaat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Aanvullend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</a:t>
            </a:r>
            <a:r>
              <a:rPr lang="en-US" dirty="0" err="1" smtClean="0"/>
              <a:t>schoon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212976"/>
            <a:ext cx="3672407" cy="21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2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Aanvullend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Plasdagboek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Straal-en</a:t>
            </a:r>
            <a:r>
              <a:rPr lang="en-US" dirty="0" smtClean="0"/>
              <a:t> </a:t>
            </a:r>
            <a:r>
              <a:rPr lang="en-US" dirty="0" err="1" smtClean="0"/>
              <a:t>residumeting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91283"/>
            <a:ext cx="141269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276872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Echo </a:t>
            </a:r>
            <a:r>
              <a:rPr lang="en-US" dirty="0" err="1" smtClean="0"/>
              <a:t>nieren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nierfunctie</a:t>
            </a:r>
            <a:r>
              <a:rPr lang="en-US" dirty="0" smtClean="0"/>
              <a:t> (</a:t>
            </a:r>
            <a:r>
              <a:rPr lang="en-US" dirty="0" err="1" smtClean="0"/>
              <a:t>bloedoz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UDO (</a:t>
            </a:r>
            <a:r>
              <a:rPr lang="en-US" dirty="0" err="1" smtClean="0"/>
              <a:t>urodynamisch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6" name="Picture 8" descr="25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743895" cy="240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2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het (</a:t>
            </a:r>
            <a:r>
              <a:rPr lang="en-US" dirty="0" err="1" smtClean="0"/>
              <a:t>grootste</a:t>
            </a:r>
            <a:r>
              <a:rPr lang="en-US" dirty="0" smtClean="0"/>
              <a:t>) </a:t>
            </a:r>
            <a:r>
              <a:rPr lang="en-US" dirty="0" err="1" smtClean="0"/>
              <a:t>probleem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wat</a:t>
            </a:r>
            <a:r>
              <a:rPr lang="en-US" sz="4000" dirty="0" smtClean="0"/>
              <a:t> is </a:t>
            </a:r>
            <a:r>
              <a:rPr lang="en-US" sz="4000" dirty="0" err="1" smtClean="0"/>
              <a:t>er</a:t>
            </a:r>
            <a:r>
              <a:rPr lang="en-US" sz="4000" dirty="0" smtClean="0"/>
              <a:t> </a:t>
            </a:r>
            <a:r>
              <a:rPr lang="en-US" sz="4000" dirty="0" err="1" smtClean="0"/>
              <a:t>aan</a:t>
            </a:r>
            <a:r>
              <a:rPr lang="en-US" sz="4000" dirty="0" smtClean="0"/>
              <a:t> </a:t>
            </a:r>
            <a:r>
              <a:rPr lang="en-US" sz="4000" dirty="0" err="1" smtClean="0"/>
              <a:t>te</a:t>
            </a:r>
            <a:r>
              <a:rPr lang="en-US" sz="4000" dirty="0" smtClean="0"/>
              <a:t> </a:t>
            </a:r>
            <a:r>
              <a:rPr lang="en-US" sz="4000" dirty="0" err="1" smtClean="0"/>
              <a:t>doen</a:t>
            </a:r>
            <a:r>
              <a:rPr lang="en-US" sz="4000" dirty="0" smtClean="0"/>
              <a:t>?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256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Behandelingen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Behoud</a:t>
            </a:r>
            <a:r>
              <a:rPr lang="en-US" dirty="0" smtClean="0"/>
              <a:t> </a:t>
            </a:r>
            <a:r>
              <a:rPr lang="en-US" dirty="0" err="1" smtClean="0"/>
              <a:t>nierfunctie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Vermindering</a:t>
            </a:r>
            <a:r>
              <a:rPr lang="en-US" dirty="0" smtClean="0"/>
              <a:t> </a:t>
            </a:r>
            <a:r>
              <a:rPr lang="en-US" dirty="0" err="1" smtClean="0"/>
              <a:t>plasklachten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Verbetering</a:t>
            </a:r>
            <a:r>
              <a:rPr lang="en-US" dirty="0" smtClean="0"/>
              <a:t> </a:t>
            </a:r>
            <a:r>
              <a:rPr lang="en-US" dirty="0" err="1" smtClean="0"/>
              <a:t>kwaliteit</a:t>
            </a:r>
            <a:r>
              <a:rPr lang="en-US" dirty="0" smtClean="0"/>
              <a:t> van </a:t>
            </a:r>
            <a:r>
              <a:rPr lang="en-US" dirty="0" err="1" smtClean="0"/>
              <a:t>leven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Oftwel</a:t>
            </a:r>
            <a:r>
              <a:rPr lang="en-US" dirty="0" smtClean="0"/>
              <a:t>: </a:t>
            </a:r>
            <a:r>
              <a:rPr lang="en-US" altLang="en-US" dirty="0" err="1" smtClean="0">
                <a:latin typeface="Times New Roman" pitchFamily="18" charset="0"/>
              </a:rPr>
              <a:t>verbetering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blaascapaciteit</a:t>
            </a:r>
            <a:r>
              <a:rPr lang="en-US" altLang="en-US" dirty="0" smtClean="0">
                <a:latin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</a:rPr>
              <a:t>volledig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uitplassen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en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verlagen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blaasdruk</a:t>
            </a:r>
            <a:endParaRPr lang="en-US" alt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2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Medicatie</a:t>
            </a:r>
            <a:r>
              <a:rPr lang="en-US" dirty="0" smtClean="0"/>
              <a:t> (‘anti-</a:t>
            </a:r>
            <a:r>
              <a:rPr lang="en-US" dirty="0" err="1" smtClean="0"/>
              <a:t>cholinergica</a:t>
            </a:r>
            <a:r>
              <a:rPr lang="en-US" dirty="0" smtClean="0"/>
              <a:t>’); </a:t>
            </a:r>
            <a:r>
              <a:rPr lang="en-US" dirty="0" err="1" smtClean="0"/>
              <a:t>oppassen</a:t>
            </a:r>
            <a:r>
              <a:rPr lang="en-US" dirty="0" smtClean="0"/>
              <a:t> </a:t>
            </a:r>
            <a:r>
              <a:rPr lang="en-US" dirty="0" err="1" smtClean="0"/>
              <a:t>ivm</a:t>
            </a:r>
            <a:r>
              <a:rPr lang="en-US" dirty="0" smtClean="0"/>
              <a:t> </a:t>
            </a:r>
            <a:r>
              <a:rPr lang="en-US" dirty="0" err="1" smtClean="0"/>
              <a:t>bijwerkingen</a:t>
            </a:r>
            <a:r>
              <a:rPr lang="en-US" dirty="0" smtClean="0"/>
              <a:t> </a:t>
            </a:r>
            <a:r>
              <a:rPr lang="en-US" dirty="0" err="1" smtClean="0"/>
              <a:t>obstipatie</a:t>
            </a:r>
            <a:r>
              <a:rPr lang="en-US" dirty="0" smtClean="0"/>
              <a:t> en ‘</a:t>
            </a:r>
            <a:r>
              <a:rPr lang="en-US" dirty="0" err="1" smtClean="0"/>
              <a:t>cognitieve</a:t>
            </a:r>
            <a:r>
              <a:rPr lang="en-US" dirty="0" smtClean="0"/>
              <a:t>’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delier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Neuromodulatie</a:t>
            </a:r>
            <a:r>
              <a:rPr lang="en-US" dirty="0" smtClean="0"/>
              <a:t> (PTNS)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27499"/>
            <a:ext cx="2934072" cy="220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03801"/>
            <a:ext cx="2808312" cy="223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3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Botox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Operatie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BBFT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3"/>
            <a:ext cx="3096344" cy="20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20000900001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9" t="2451" r="1080" b="2451"/>
          <a:stretch>
            <a:fillRect/>
          </a:stretch>
        </p:blipFill>
        <p:spPr bwMode="auto">
          <a:xfrm>
            <a:off x="2699792" y="1844823"/>
            <a:ext cx="2418487" cy="307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4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Medicatie</a:t>
            </a:r>
            <a:r>
              <a:rPr lang="en-US" dirty="0" smtClean="0"/>
              <a:t>: </a:t>
            </a:r>
            <a:r>
              <a:rPr lang="en-US" dirty="0" err="1" smtClean="0"/>
              <a:t>alfablokkers</a:t>
            </a:r>
            <a:r>
              <a:rPr lang="en-US" dirty="0" smtClean="0"/>
              <a:t> (pas op: </a:t>
            </a:r>
            <a:r>
              <a:rPr lang="en-US" dirty="0" err="1" smtClean="0"/>
              <a:t>duizeligheid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CIC/</a:t>
            </a:r>
            <a:r>
              <a:rPr lang="en-US" dirty="0" err="1" smtClean="0"/>
              <a:t>zelfcatheterisatie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64217"/>
            <a:ext cx="4743824" cy="16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Liever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TURP</a:t>
            </a:r>
          </a:p>
          <a:p>
            <a:endParaRPr lang="en-US" dirty="0"/>
          </a:p>
          <a:p>
            <a:r>
              <a:rPr lang="en-US" dirty="0" smtClean="0"/>
              <a:t>Permanente catheter</a:t>
            </a:r>
          </a:p>
          <a:p>
            <a:endParaRPr lang="en-US" dirty="0"/>
          </a:p>
          <a:p>
            <a:r>
              <a:rPr lang="en-US" dirty="0" err="1" smtClean="0"/>
              <a:t>Antibiotica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48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Vogelvlucht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/>
              <a:t>G</a:t>
            </a:r>
            <a:r>
              <a:rPr lang="en-US" dirty="0" err="1" smtClean="0"/>
              <a:t>ewoon</a:t>
            </a:r>
            <a:r>
              <a:rPr lang="en-US" dirty="0" smtClean="0"/>
              <a:t>’ </a:t>
            </a:r>
            <a:r>
              <a:rPr lang="en-US" dirty="0" err="1" smtClean="0"/>
              <a:t>plassen</a:t>
            </a:r>
            <a:endParaRPr lang="en-US" dirty="0" smtClean="0"/>
          </a:p>
          <a:p>
            <a:r>
              <a:rPr lang="en-US" dirty="0" smtClean="0"/>
              <a:t>Hoe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plasproblemen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Parkinson?</a:t>
            </a:r>
          </a:p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problemen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Welk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7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incontinentiemateriaal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hulpmiddelen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93" y="3852698"/>
            <a:ext cx="2261805" cy="273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Gebaseerd</a:t>
            </a:r>
            <a:r>
              <a:rPr lang="en-US" dirty="0" smtClean="0"/>
              <a:t> 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dirty="0" smtClean="0">
                <a:latin typeface="Times New Roman" pitchFamily="18" charset="0"/>
              </a:rPr>
              <a:t>Nederland: </a:t>
            </a:r>
            <a:r>
              <a:rPr lang="en-US" altLang="en-US" dirty="0" err="1" smtClean="0">
                <a:latin typeface="Times New Roman" pitchFamily="18" charset="0"/>
              </a:rPr>
              <a:t>Multidisciplinaire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richtlijnen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neurogene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blaas</a:t>
            </a:r>
            <a:r>
              <a:rPr lang="en-US" altLang="en-US" dirty="0" smtClean="0">
                <a:latin typeface="Times New Roman" pitchFamily="18" charset="0"/>
              </a:rPr>
              <a:t> (Blok et al. 2012; www.kwaliteitskoepel.nl)</a:t>
            </a:r>
          </a:p>
          <a:p>
            <a:pPr>
              <a:buClr>
                <a:schemeClr val="tx1"/>
              </a:buClr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en-US" dirty="0" err="1" smtClean="0">
                <a:latin typeface="Times New Roman" pitchFamily="18" charset="0"/>
              </a:rPr>
              <a:t>Europees</a:t>
            </a:r>
            <a:r>
              <a:rPr lang="en-US" altLang="en-US" dirty="0" smtClean="0">
                <a:latin typeface="Times New Roman" pitchFamily="18" charset="0"/>
              </a:rPr>
              <a:t>: EUA Guidelines on neurogenic bladder (Blok et, 2017)</a:t>
            </a:r>
          </a:p>
          <a:p>
            <a:pPr>
              <a:buClr>
                <a:schemeClr val="tx1"/>
              </a:buClr>
            </a:pPr>
            <a:endParaRPr lang="en-US" altLang="en-US" sz="3600" dirty="0">
              <a:latin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en-US" sz="3600" dirty="0" smtClean="0">
                <a:latin typeface="Times New Roman" pitchFamily="18" charset="0"/>
              </a:rPr>
              <a:t>Dank Dr. B. Blok!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0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Praat</a:t>
            </a:r>
            <a:r>
              <a:rPr lang="en-US" dirty="0" smtClean="0"/>
              <a:t> </a:t>
            </a:r>
            <a:r>
              <a:rPr lang="en-US" dirty="0" err="1" smtClean="0"/>
              <a:t>erover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34" y="260649"/>
            <a:ext cx="1616437" cy="194421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68" y="330607"/>
            <a:ext cx="1561881" cy="18742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99" y="2492896"/>
            <a:ext cx="1440159" cy="179219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DDD60AFD-2C4F-49B3-86B1-F65EBF00DE7A" descr="0DC800D4-36AC-4AA5-AC74-4E28A1909242@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6" y="2411454"/>
            <a:ext cx="6043936" cy="404188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Plassen</a:t>
            </a:r>
            <a:r>
              <a:rPr lang="en-US" dirty="0" smtClean="0"/>
              <a:t>..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8" y="1907704"/>
            <a:ext cx="7334726" cy="454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9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Samenwerking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tussen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blaas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sluitspier</a:t>
            </a:r>
            <a:endParaRPr lang="en-GB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altLang="en-US" sz="2400" i="0" dirty="0" err="1" smtClean="0">
                <a:latin typeface="Times New Roman" pitchFamily="18" charset="0"/>
                <a:cs typeface="Times New Roman" pitchFamily="18" charset="0"/>
              </a:rPr>
              <a:t>Tijdens</a:t>
            </a:r>
            <a:r>
              <a:rPr lang="en-GB" alt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400" i="0" dirty="0" err="1" smtClean="0">
                <a:latin typeface="Times New Roman" pitchFamily="18" charset="0"/>
                <a:cs typeface="Times New Roman" pitchFamily="18" charset="0"/>
              </a:rPr>
              <a:t>plassen</a:t>
            </a:r>
            <a:r>
              <a:rPr lang="en-GB" altLang="en-US" sz="2400" i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altLang="en-US" sz="2400" i="0" dirty="0" err="1" smtClean="0">
                <a:latin typeface="Times New Roman" pitchFamily="18" charset="0"/>
                <a:cs typeface="Times New Roman" pitchFamily="18" charset="0"/>
              </a:rPr>
              <a:t>slechts</a:t>
            </a:r>
            <a:r>
              <a:rPr lang="en-GB" altLang="en-US" sz="2400" i="0" dirty="0" smtClean="0">
                <a:latin typeface="Times New Roman" pitchFamily="18" charset="0"/>
                <a:cs typeface="Times New Roman" pitchFamily="18" charset="0"/>
              </a:rPr>
              <a:t> 5 tot 8 </a:t>
            </a:r>
            <a:r>
              <a:rPr lang="en-US" altLang="en-US" sz="2400" i="0" dirty="0" err="1" smtClean="0">
                <a:latin typeface="Times New Roman" pitchFamily="18" charset="0"/>
                <a:cs typeface="Times New Roman" pitchFamily="18" charset="0"/>
              </a:rPr>
              <a:t>keer</a:t>
            </a:r>
            <a:r>
              <a:rPr lang="en-US" altLang="en-US" sz="2400" i="0" dirty="0" smtClean="0">
                <a:latin typeface="Times New Roman" pitchFamily="18" charset="0"/>
                <a:cs typeface="Times New Roman" pitchFamily="18" charset="0"/>
              </a:rPr>
              <a:t> per dag </a:t>
            </a:r>
            <a:r>
              <a:rPr lang="en-US" altLang="en-US" sz="2400" i="0" dirty="0" err="1" smtClean="0">
                <a:latin typeface="Times New Roman" pitchFamily="18" charset="0"/>
                <a:cs typeface="Times New Roman" pitchFamily="18" charset="0"/>
              </a:rPr>
              <a:t>kortdurend</a:t>
            </a:r>
            <a:r>
              <a:rPr lang="en-GB" altLang="en-US" sz="2400" i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altLang="en-US" i="0" dirty="0" err="1" smtClean="0">
                <a:latin typeface="Times New Roman" pitchFamily="18" charset="0"/>
                <a:cs typeface="Times New Roman" pitchFamily="18" charset="0"/>
              </a:rPr>
              <a:t>Ontspanning</a:t>
            </a:r>
            <a:r>
              <a:rPr lang="en-US" altLang="en-US" i="0" dirty="0" smtClean="0">
                <a:latin typeface="Times New Roman" pitchFamily="18" charset="0"/>
                <a:cs typeface="Times New Roman" pitchFamily="18" charset="0"/>
              </a:rPr>
              <a:t> van de </a:t>
            </a:r>
            <a:r>
              <a:rPr lang="en-US" altLang="en-US" i="0" dirty="0" err="1" smtClean="0">
                <a:latin typeface="Times New Roman" pitchFamily="18" charset="0"/>
                <a:cs typeface="Times New Roman" pitchFamily="18" charset="0"/>
              </a:rPr>
              <a:t>sluitspier</a:t>
            </a:r>
            <a:endParaRPr lang="en-US" altLang="en-US" i="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en-US" i="0" dirty="0" err="1" smtClean="0">
                <a:latin typeface="Times New Roman" pitchFamily="18" charset="0"/>
                <a:cs typeface="Times New Roman" pitchFamily="18" charset="0"/>
              </a:rPr>
              <a:t>Samentrekken</a:t>
            </a:r>
            <a:r>
              <a:rPr lang="en-US" altLang="en-US" i="0" dirty="0" smtClean="0">
                <a:latin typeface="Times New Roman" pitchFamily="18" charset="0"/>
                <a:cs typeface="Times New Roman" pitchFamily="18" charset="0"/>
              </a:rPr>
              <a:t> van de </a:t>
            </a:r>
            <a:r>
              <a:rPr lang="en-US" altLang="en-US" i="0" dirty="0" err="1" smtClean="0">
                <a:latin typeface="Times New Roman" pitchFamily="18" charset="0"/>
                <a:cs typeface="Times New Roman" pitchFamily="18" charset="0"/>
              </a:rPr>
              <a:t>gladde</a:t>
            </a:r>
            <a:r>
              <a:rPr lang="en-US" altLang="en-US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0" dirty="0" err="1" smtClean="0">
                <a:latin typeface="Times New Roman" pitchFamily="18" charset="0"/>
                <a:cs typeface="Times New Roman" pitchFamily="18" charset="0"/>
              </a:rPr>
              <a:t>blaasspier</a:t>
            </a:r>
            <a:endParaRPr lang="en-US" altLang="en-US" i="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endParaRPr lang="en-US" altLang="en-US" sz="2400" i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i="0" dirty="0" err="1" smtClean="0">
                <a:latin typeface="Times New Roman" pitchFamily="18" charset="0"/>
                <a:cs typeface="Times New Roman" pitchFamily="18" charset="0"/>
              </a:rPr>
              <a:t>Continentie</a:t>
            </a:r>
            <a:r>
              <a:rPr lang="en-GB" altLang="en-US" sz="2400" i="0" dirty="0" smtClean="0">
                <a:latin typeface="Times New Roman" pitchFamily="18" charset="0"/>
                <a:cs typeface="Times New Roman" pitchFamily="18" charset="0"/>
              </a:rPr>
              <a:t> (99.7% </a:t>
            </a:r>
            <a:r>
              <a:rPr lang="en-US" altLang="en-US" sz="2400" i="0" dirty="0" smtClean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altLang="en-US" sz="2400" i="0" dirty="0" err="1" smtClean="0">
                <a:latin typeface="Times New Roman" pitchFamily="18" charset="0"/>
                <a:cs typeface="Times New Roman" pitchFamily="18" charset="0"/>
              </a:rPr>
              <a:t>onze</a:t>
            </a:r>
            <a:r>
              <a:rPr lang="en-US" alt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0" dirty="0" err="1" smtClean="0">
                <a:latin typeface="Times New Roman" pitchFamily="18" charset="0"/>
                <a:cs typeface="Times New Roman" pitchFamily="18" charset="0"/>
              </a:rPr>
              <a:t>tijd</a:t>
            </a:r>
            <a:r>
              <a:rPr lang="en-US" altLang="en-US" sz="2400" i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GB" altLang="en-US" i="0" dirty="0" smtClean="0">
                <a:latin typeface="Times New Roman" pitchFamily="18" charset="0"/>
                <a:cs typeface="Times New Roman" pitchFamily="18" charset="0"/>
              </a:rPr>
              <a:t>Continue </a:t>
            </a:r>
            <a:r>
              <a:rPr lang="en-GB" altLang="en-US" i="0" dirty="0" err="1" smtClean="0">
                <a:latin typeface="Times New Roman" pitchFamily="18" charset="0"/>
                <a:cs typeface="Times New Roman" pitchFamily="18" charset="0"/>
              </a:rPr>
              <a:t>contractie</a:t>
            </a:r>
            <a:r>
              <a:rPr lang="en-GB" altLang="en-US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i="0" dirty="0" err="1" smtClean="0">
                <a:latin typeface="Times New Roman" pitchFamily="18" charset="0"/>
                <a:cs typeface="Times New Roman" pitchFamily="18" charset="0"/>
              </a:rPr>
              <a:t>sluitspier</a:t>
            </a:r>
            <a:endParaRPr lang="en-GB" altLang="en-US" i="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en-US" i="0" dirty="0" err="1" smtClean="0">
                <a:latin typeface="Times New Roman" pitchFamily="18" charset="0"/>
                <a:cs typeface="Times New Roman" pitchFamily="18" charset="0"/>
              </a:rPr>
              <a:t>Ontspanning</a:t>
            </a:r>
            <a:r>
              <a:rPr lang="en-US" altLang="en-US" i="0" dirty="0" smtClean="0">
                <a:latin typeface="Times New Roman" pitchFamily="18" charset="0"/>
                <a:cs typeface="Times New Roman" pitchFamily="18" charset="0"/>
              </a:rPr>
              <a:t> van de </a:t>
            </a:r>
            <a:r>
              <a:rPr lang="en-US" altLang="en-US" i="0" dirty="0" err="1" smtClean="0">
                <a:latin typeface="Times New Roman" pitchFamily="18" charset="0"/>
                <a:cs typeface="Times New Roman" pitchFamily="18" charset="0"/>
              </a:rPr>
              <a:t>gladde</a:t>
            </a:r>
            <a:r>
              <a:rPr lang="en-US" altLang="en-US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0" dirty="0" err="1" smtClean="0">
                <a:latin typeface="Times New Roman" pitchFamily="18" charset="0"/>
                <a:cs typeface="Times New Roman" pitchFamily="18" charset="0"/>
              </a:rPr>
              <a:t>blaasspier</a:t>
            </a:r>
            <a:endParaRPr lang="en-GB" altLang="en-US" i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2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plasproblemen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Parkinson?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cijfers</a:t>
            </a:r>
            <a:r>
              <a:rPr lang="en-US" dirty="0" smtClean="0"/>
              <a:t> </a:t>
            </a:r>
            <a:r>
              <a:rPr lang="en-US" dirty="0" err="1" smtClean="0"/>
              <a:t>bekend</a:t>
            </a:r>
            <a:r>
              <a:rPr lang="en-US" dirty="0" smtClean="0"/>
              <a:t>; 39-71%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80%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toe incontinent, 33% </a:t>
            </a:r>
            <a:r>
              <a:rPr lang="en-US" dirty="0" err="1" smtClean="0"/>
              <a:t>dagelijks</a:t>
            </a:r>
            <a:r>
              <a:rPr lang="en-US" dirty="0" smtClean="0"/>
              <a:t>..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&gt;30% </a:t>
            </a:r>
            <a:r>
              <a:rPr lang="en-US" dirty="0" err="1" smtClean="0"/>
              <a:t>eerder</a:t>
            </a:r>
            <a:r>
              <a:rPr lang="en-US" dirty="0" smtClean="0"/>
              <a:t> </a:t>
            </a:r>
            <a:r>
              <a:rPr lang="en-US" dirty="0" err="1" smtClean="0"/>
              <a:t>plasproblemen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ridigiteit</a:t>
            </a:r>
            <a:r>
              <a:rPr lang="en-US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plasproblemen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Probleem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cortexniveau</a:t>
            </a: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Mictie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reflex intact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Verlies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timing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Urge urine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incontinentie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Residuvorming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blaas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plassen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kern="0" dirty="0">
              <a:solidFill>
                <a:srgbClr val="0D1F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obstructie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tgv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prostaat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5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Welk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Anamnese</a:t>
            </a:r>
            <a:r>
              <a:rPr lang="en-US" dirty="0" smtClean="0"/>
              <a:t>/</a:t>
            </a:r>
            <a:r>
              <a:rPr lang="en-US" dirty="0" err="1" smtClean="0"/>
              <a:t>Vraaggesprek</a:t>
            </a:r>
            <a:endParaRPr lang="en-US" dirty="0" smtClean="0"/>
          </a:p>
          <a:p>
            <a:r>
              <a:rPr lang="en-US" dirty="0" err="1" smtClean="0"/>
              <a:t>Lichamelijk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en-US" dirty="0" smtClean="0"/>
          </a:p>
          <a:p>
            <a:r>
              <a:rPr lang="en-US" dirty="0" err="1" smtClean="0"/>
              <a:t>Plasdagboek</a:t>
            </a:r>
            <a:endParaRPr lang="en-US" dirty="0" smtClean="0"/>
          </a:p>
          <a:p>
            <a:r>
              <a:rPr lang="en-US" dirty="0" err="1" smtClean="0"/>
              <a:t>Straal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‘</a:t>
            </a:r>
            <a:r>
              <a:rPr lang="en-US" dirty="0" err="1" smtClean="0"/>
              <a:t>residu</a:t>
            </a:r>
            <a:r>
              <a:rPr lang="en-US" dirty="0" smtClean="0"/>
              <a:t>’ meting</a:t>
            </a:r>
          </a:p>
          <a:p>
            <a:r>
              <a:rPr lang="en-US" dirty="0" smtClean="0"/>
              <a:t>Urine- en </a:t>
            </a:r>
            <a:r>
              <a:rPr lang="en-US" dirty="0" err="1" smtClean="0"/>
              <a:t>bloedonderzoek</a:t>
            </a:r>
            <a:endParaRPr lang="en-US" dirty="0" smtClean="0"/>
          </a:p>
          <a:p>
            <a:r>
              <a:rPr lang="en-US" dirty="0" smtClean="0"/>
              <a:t>UDO</a:t>
            </a:r>
            <a:endParaRPr lang="en-US" dirty="0"/>
          </a:p>
          <a:p>
            <a:r>
              <a:rPr lang="en-US" dirty="0" err="1" smtClean="0"/>
              <a:t>Zonodig</a:t>
            </a:r>
            <a:r>
              <a:rPr lang="en-US" dirty="0" smtClean="0"/>
              <a:t> </a:t>
            </a:r>
            <a:r>
              <a:rPr lang="en-US" dirty="0" err="1" smtClean="0"/>
              <a:t>cystoscopie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2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Anamnese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Wat</a:t>
            </a:r>
            <a:r>
              <a:rPr lang="en-US" dirty="0" smtClean="0"/>
              <a:t> is the </a:t>
            </a:r>
            <a:r>
              <a:rPr lang="en-US" dirty="0" err="1" smtClean="0"/>
              <a:t>probleem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Hoe </a:t>
            </a:r>
            <a:r>
              <a:rPr lang="en-US" dirty="0" err="1" smtClean="0"/>
              <a:t>gaat</a:t>
            </a:r>
            <a:r>
              <a:rPr lang="en-US" dirty="0" smtClean="0"/>
              <a:t> het </a:t>
            </a:r>
            <a:r>
              <a:rPr lang="en-US" dirty="0" err="1" smtClean="0"/>
              <a:t>plassen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U?</a:t>
            </a:r>
          </a:p>
          <a:p>
            <a:r>
              <a:rPr lang="en-US" dirty="0" err="1" smtClean="0"/>
              <a:t>Straal</a:t>
            </a:r>
            <a:r>
              <a:rPr lang="en-US" dirty="0" smtClean="0"/>
              <a:t>? </a:t>
            </a:r>
            <a:r>
              <a:rPr lang="en-US" dirty="0" err="1" smtClean="0"/>
              <a:t>Blaas</a:t>
            </a:r>
            <a:r>
              <a:rPr lang="en-US" dirty="0" smtClean="0"/>
              <a:t> </a:t>
            </a:r>
            <a:r>
              <a:rPr lang="en-US" dirty="0" err="1" smtClean="0"/>
              <a:t>leeg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plassen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Urineverlies</a:t>
            </a:r>
            <a:r>
              <a:rPr lang="en-US" dirty="0" smtClean="0"/>
              <a:t>? Op </a:t>
            </a:r>
            <a:r>
              <a:rPr lang="en-US" dirty="0" err="1" smtClean="0"/>
              <a:t>welk</a:t>
            </a:r>
            <a:r>
              <a:rPr lang="en-US" dirty="0" smtClean="0"/>
              <a:t> moment?</a:t>
            </a:r>
          </a:p>
          <a:p>
            <a:r>
              <a:rPr lang="en-US" dirty="0" err="1" smtClean="0"/>
              <a:t>Incontinentiemateriaal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Blaasontstekingen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Ontlasting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Erecties</a:t>
            </a:r>
            <a:r>
              <a:rPr lang="en-US" dirty="0" smtClean="0"/>
              <a:t>? Sex?</a:t>
            </a:r>
          </a:p>
          <a:p>
            <a:r>
              <a:rPr lang="en-US" dirty="0" err="1" smtClean="0"/>
              <a:t>Verdere</a:t>
            </a:r>
            <a:r>
              <a:rPr lang="en-US" dirty="0" smtClean="0"/>
              <a:t> </a:t>
            </a:r>
            <a:r>
              <a:rPr lang="en-US" dirty="0" err="1" smtClean="0"/>
              <a:t>gezondheid</a:t>
            </a:r>
            <a:r>
              <a:rPr lang="en-US" dirty="0" smtClean="0"/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12332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Anamnese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sz="2400" dirty="0" err="1" smtClean="0">
                <a:latin typeface="Times New Roman" pitchFamily="18" charset="0"/>
              </a:rPr>
              <a:t>Qualiveen</a:t>
            </a:r>
            <a:r>
              <a:rPr lang="en-US" altLang="en-US" sz="2400" dirty="0" smtClean="0">
                <a:latin typeface="Times New Roman" pitchFamily="18" charset="0"/>
              </a:rPr>
              <a:t> (</a:t>
            </a:r>
            <a:r>
              <a:rPr lang="en-US" altLang="en-US" sz="2400" dirty="0" err="1" smtClean="0">
                <a:latin typeface="Times New Roman" pitchFamily="18" charset="0"/>
              </a:rPr>
              <a:t>gevalideerd</a:t>
            </a:r>
            <a:r>
              <a:rPr lang="en-US" altLang="en-US" sz="2400" dirty="0" smtClean="0">
                <a:latin typeface="Times New Roman" pitchFamily="18" charset="0"/>
              </a:rPr>
              <a:t> in NL, </a:t>
            </a:r>
            <a:r>
              <a:rPr lang="en-US" altLang="en-US" sz="2400" dirty="0" err="1" smtClean="0">
                <a:latin typeface="Times New Roman" pitchFamily="18" charset="0"/>
              </a:rPr>
              <a:t>Reuvers</a:t>
            </a:r>
            <a:r>
              <a:rPr lang="en-US" altLang="en-US" sz="2400" dirty="0" smtClean="0">
                <a:latin typeface="Times New Roman" pitchFamily="18" charset="0"/>
              </a:rPr>
              <a:t> et al, 2016)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altLang="en-US" sz="2000" dirty="0" smtClean="0">
                <a:latin typeface="Times New Roman" pitchFamily="18" charset="0"/>
              </a:rPr>
              <a:t>8 vragen gevalideerd in </a:t>
            </a:r>
            <a:r>
              <a:rPr lang="nl-NL" altLang="en-US" sz="2000" dirty="0" err="1" smtClean="0">
                <a:latin typeface="Times New Roman" pitchFamily="18" charset="0"/>
              </a:rPr>
              <a:t>Parkinson</a:t>
            </a:r>
            <a:r>
              <a:rPr lang="nl-NL" altLang="en-US" sz="2000" dirty="0" smtClean="0">
                <a:latin typeface="Times New Roman" pitchFamily="18" charset="0"/>
              </a:rPr>
              <a:t> patiënten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>
                <a:latin typeface="Times New Roman" pitchFamily="18" charset="0"/>
              </a:rPr>
              <a:t>1. </a:t>
            </a:r>
            <a:r>
              <a:rPr lang="en-US" altLang="en-US" sz="2000" dirty="0" err="1" smtClean="0">
                <a:latin typeface="Times New Roman" pitchFamily="18" charset="0"/>
              </a:rPr>
              <a:t>Maken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uw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blaasproblemen</a:t>
            </a:r>
            <a:r>
              <a:rPr lang="en-US" altLang="en-US" sz="2000" dirty="0" smtClean="0">
                <a:latin typeface="Times New Roman" pitchFamily="18" charset="0"/>
              </a:rPr>
              <a:t> het </a:t>
            </a:r>
            <a:r>
              <a:rPr lang="en-US" altLang="en-US" sz="2000" dirty="0" err="1" smtClean="0">
                <a:latin typeface="Times New Roman" pitchFamily="18" charset="0"/>
              </a:rPr>
              <a:t>leven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moeilijker</a:t>
            </a:r>
            <a:r>
              <a:rPr lang="en-US" altLang="en-US" sz="2000" dirty="0" smtClean="0">
                <a:latin typeface="Times New Roman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>
                <a:latin typeface="Times New Roman" pitchFamily="18" charset="0"/>
              </a:rPr>
              <a:t>2. </a:t>
            </a:r>
            <a:r>
              <a:rPr lang="en-US" altLang="en-US" sz="2000" dirty="0" err="1" smtClean="0">
                <a:latin typeface="Times New Roman" pitchFamily="18" charset="0"/>
              </a:rPr>
              <a:t>Heeft</a:t>
            </a:r>
            <a:r>
              <a:rPr lang="en-US" altLang="en-US" sz="2000" dirty="0" smtClean="0">
                <a:latin typeface="Times New Roman" pitchFamily="18" charset="0"/>
              </a:rPr>
              <a:t> u last van de </a:t>
            </a:r>
            <a:r>
              <a:rPr lang="en-US" altLang="en-US" sz="2000" dirty="0" err="1" smtClean="0">
                <a:latin typeface="Times New Roman" pitchFamily="18" charset="0"/>
              </a:rPr>
              <a:t>tijd</a:t>
            </a:r>
            <a:r>
              <a:rPr lang="en-US" altLang="en-US" sz="2000" dirty="0" smtClean="0">
                <a:latin typeface="Times New Roman" pitchFamily="18" charset="0"/>
              </a:rPr>
              <a:t> die u </a:t>
            </a:r>
            <a:r>
              <a:rPr lang="en-US" altLang="en-US" sz="2000" dirty="0" err="1" smtClean="0">
                <a:latin typeface="Times New Roman" pitchFamily="18" charset="0"/>
              </a:rPr>
              <a:t>kwijt</a:t>
            </a:r>
            <a:r>
              <a:rPr lang="en-US" altLang="en-US" sz="2000" dirty="0" smtClean="0">
                <a:latin typeface="Times New Roman" pitchFamily="18" charset="0"/>
              </a:rPr>
              <a:t> bent </a:t>
            </a:r>
            <a:r>
              <a:rPr lang="en-US" altLang="en-US" sz="2000" dirty="0" err="1" smtClean="0">
                <a:latin typeface="Times New Roman" pitchFamily="18" charset="0"/>
              </a:rPr>
              <a:t>aan</a:t>
            </a:r>
            <a:r>
              <a:rPr lang="en-US" altLang="en-US" sz="2000" dirty="0" smtClean="0">
                <a:latin typeface="Times New Roman" pitchFamily="18" charset="0"/>
              </a:rPr>
              <a:t> urine </a:t>
            </a:r>
            <a:r>
              <a:rPr lang="en-US" altLang="en-US" sz="2000" dirty="0" err="1" smtClean="0">
                <a:latin typeface="Times New Roman" pitchFamily="18" charset="0"/>
              </a:rPr>
              <a:t>lozen</a:t>
            </a:r>
            <a:r>
              <a:rPr lang="en-US" altLang="en-US" sz="2000" dirty="0" smtClean="0">
                <a:latin typeface="Times New Roman" pitchFamily="18" charset="0"/>
              </a:rPr>
              <a:t> of CIC?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>
                <a:latin typeface="Times New Roman" pitchFamily="18" charset="0"/>
              </a:rPr>
              <a:t>3. </a:t>
            </a:r>
            <a:r>
              <a:rPr lang="en-US" altLang="en-US" sz="2000" dirty="0" err="1" smtClean="0">
                <a:latin typeface="Times New Roman" pitchFamily="18" charset="0"/>
              </a:rPr>
              <a:t>Maakt</a:t>
            </a:r>
            <a:r>
              <a:rPr lang="en-US" altLang="en-US" sz="2000" dirty="0" smtClean="0">
                <a:latin typeface="Times New Roman" pitchFamily="18" charset="0"/>
              </a:rPr>
              <a:t> u </a:t>
            </a:r>
            <a:r>
              <a:rPr lang="en-US" altLang="en-US" sz="2000" dirty="0" err="1" smtClean="0">
                <a:latin typeface="Times New Roman" pitchFamily="18" charset="0"/>
              </a:rPr>
              <a:t>zich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zorgen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dat</a:t>
            </a:r>
            <a:r>
              <a:rPr lang="en-US" altLang="en-US" sz="2000" dirty="0" smtClean="0">
                <a:latin typeface="Times New Roman" pitchFamily="18" charset="0"/>
              </a:rPr>
              <a:t> de </a:t>
            </a:r>
            <a:r>
              <a:rPr lang="en-US" altLang="en-US" sz="2000" dirty="0" err="1" smtClean="0">
                <a:latin typeface="Times New Roman" pitchFamily="18" charset="0"/>
              </a:rPr>
              <a:t>blaasproblemen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verergeren</a:t>
            </a:r>
            <a:r>
              <a:rPr lang="en-US" altLang="en-US" sz="2000" dirty="0" smtClean="0">
                <a:latin typeface="Times New Roman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>
                <a:latin typeface="Times New Roman" pitchFamily="18" charset="0"/>
              </a:rPr>
              <a:t>4. </a:t>
            </a:r>
            <a:r>
              <a:rPr lang="en-US" altLang="en-US" sz="2000" dirty="0" err="1" smtClean="0">
                <a:latin typeface="Times New Roman" pitchFamily="18" charset="0"/>
              </a:rPr>
              <a:t>Maakt</a:t>
            </a:r>
            <a:r>
              <a:rPr lang="en-US" altLang="en-US" sz="2000" dirty="0" smtClean="0">
                <a:latin typeface="Times New Roman" pitchFamily="18" charset="0"/>
              </a:rPr>
              <a:t> u </a:t>
            </a:r>
            <a:r>
              <a:rPr lang="en-US" altLang="en-US" sz="2000" dirty="0" err="1" smtClean="0">
                <a:latin typeface="Times New Roman" pitchFamily="18" charset="0"/>
              </a:rPr>
              <a:t>zich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zorgen</a:t>
            </a:r>
            <a:r>
              <a:rPr lang="en-US" altLang="en-US" sz="2000" dirty="0" smtClean="0">
                <a:latin typeface="Times New Roman" pitchFamily="18" charset="0"/>
              </a:rPr>
              <a:t> over de </a:t>
            </a:r>
            <a:r>
              <a:rPr lang="en-US" altLang="en-US" sz="2000" dirty="0" err="1" smtClean="0">
                <a:latin typeface="Times New Roman" pitchFamily="18" charset="0"/>
              </a:rPr>
              <a:t>geur</a:t>
            </a:r>
            <a:r>
              <a:rPr lang="en-US" altLang="en-US" sz="2000" dirty="0" smtClean="0">
                <a:latin typeface="Times New Roman" pitchFamily="18" charset="0"/>
              </a:rPr>
              <a:t> van de urine?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>
                <a:latin typeface="Times New Roman" pitchFamily="18" charset="0"/>
              </a:rPr>
              <a:t>5. </a:t>
            </a:r>
            <a:r>
              <a:rPr lang="en-US" altLang="en-US" sz="2000" dirty="0" err="1" smtClean="0">
                <a:latin typeface="Times New Roman" pitchFamily="18" charset="0"/>
              </a:rPr>
              <a:t>Maakt</a:t>
            </a:r>
            <a:r>
              <a:rPr lang="en-US" altLang="en-US" sz="2000" dirty="0" smtClean="0">
                <a:latin typeface="Times New Roman" pitchFamily="18" charset="0"/>
              </a:rPr>
              <a:t> u </a:t>
            </a:r>
            <a:r>
              <a:rPr lang="en-US" altLang="en-US" sz="2000" dirty="0" err="1" smtClean="0">
                <a:latin typeface="Times New Roman" pitchFamily="18" charset="0"/>
              </a:rPr>
              <a:t>zich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zorgen</a:t>
            </a:r>
            <a:r>
              <a:rPr lang="en-US" altLang="en-US" sz="2000" dirty="0" smtClean="0">
                <a:latin typeface="Times New Roman" pitchFamily="18" charset="0"/>
              </a:rPr>
              <a:t> over de </a:t>
            </a:r>
            <a:r>
              <a:rPr lang="en-US" altLang="en-US" sz="2000" dirty="0" err="1" smtClean="0">
                <a:latin typeface="Times New Roman" pitchFamily="18" charset="0"/>
              </a:rPr>
              <a:t>blaasproblemen</a:t>
            </a:r>
            <a:r>
              <a:rPr lang="en-US" altLang="en-US" sz="2000" dirty="0" smtClean="0">
                <a:latin typeface="Times New Roman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>
                <a:latin typeface="Times New Roman" pitchFamily="18" charset="0"/>
              </a:rPr>
              <a:t>6. </a:t>
            </a:r>
            <a:r>
              <a:rPr lang="en-US" altLang="en-US" sz="2000" dirty="0" err="1" smtClean="0">
                <a:latin typeface="Times New Roman" pitchFamily="18" charset="0"/>
              </a:rPr>
              <a:t>Schaamt</a:t>
            </a:r>
            <a:r>
              <a:rPr lang="en-US" altLang="en-US" sz="2000" dirty="0" smtClean="0">
                <a:latin typeface="Times New Roman" pitchFamily="18" charset="0"/>
              </a:rPr>
              <a:t> u </a:t>
            </a:r>
            <a:r>
              <a:rPr lang="en-US" altLang="en-US" sz="2000" dirty="0" err="1" smtClean="0">
                <a:latin typeface="Times New Roman" pitchFamily="18" charset="0"/>
              </a:rPr>
              <a:t>zich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voor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uw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blaasproblemen</a:t>
            </a:r>
            <a:r>
              <a:rPr lang="en-US" altLang="en-US" sz="2000" dirty="0" smtClean="0">
                <a:latin typeface="Times New Roman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>
                <a:latin typeface="Times New Roman" pitchFamily="18" charset="0"/>
              </a:rPr>
              <a:t>7. </a:t>
            </a:r>
            <a:r>
              <a:rPr lang="en-US" altLang="en-US" sz="2000" dirty="0" err="1" smtClean="0">
                <a:latin typeface="Times New Roman" pitchFamily="18" charset="0"/>
              </a:rPr>
              <a:t>Wordt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uw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leven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beheerst</a:t>
            </a:r>
            <a:r>
              <a:rPr lang="en-US" altLang="en-US" sz="2000" dirty="0" smtClean="0">
                <a:latin typeface="Times New Roman" pitchFamily="18" charset="0"/>
              </a:rPr>
              <a:t> door </a:t>
            </a:r>
            <a:r>
              <a:rPr lang="en-US" altLang="en-US" sz="2000" dirty="0" err="1" smtClean="0">
                <a:latin typeface="Times New Roman" pitchFamily="18" charset="0"/>
              </a:rPr>
              <a:t>uw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blaasproblemen</a:t>
            </a:r>
            <a:r>
              <a:rPr lang="en-US" altLang="en-US" sz="2000" dirty="0" smtClean="0">
                <a:latin typeface="Times New Roman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>
                <a:latin typeface="Times New Roman" pitchFamily="18" charset="0"/>
              </a:rPr>
              <a:t>8. </a:t>
            </a:r>
            <a:r>
              <a:rPr lang="en-US" altLang="en-US" sz="2000" dirty="0" err="1" smtClean="0">
                <a:latin typeface="Times New Roman" pitchFamily="18" charset="0"/>
              </a:rPr>
              <a:t>Kunt</a:t>
            </a:r>
            <a:r>
              <a:rPr lang="en-US" altLang="en-US" sz="2000" dirty="0" smtClean="0">
                <a:latin typeface="Times New Roman" pitchFamily="18" charset="0"/>
              </a:rPr>
              <a:t> u </a:t>
            </a:r>
            <a:r>
              <a:rPr lang="en-US" altLang="en-US" sz="2000" dirty="0" err="1" smtClean="0">
                <a:latin typeface="Times New Roman" pitchFamily="18" charset="0"/>
              </a:rPr>
              <a:t>uit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gaan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zonder</a:t>
            </a:r>
            <a:r>
              <a:rPr lang="en-US" altLang="en-US" sz="2000" dirty="0" smtClean="0">
                <a:latin typeface="Times New Roman" pitchFamily="18" charset="0"/>
              </a:rPr>
              <a:t> het </a:t>
            </a:r>
            <a:r>
              <a:rPr lang="en-US" altLang="en-US" sz="2000" dirty="0" err="1" smtClean="0">
                <a:latin typeface="Times New Roman" pitchFamily="18" charset="0"/>
              </a:rPr>
              <a:t>tevoren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te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plannen</a:t>
            </a:r>
            <a:r>
              <a:rPr lang="en-US" altLang="en-US" sz="2000" dirty="0" smtClean="0">
                <a:latin typeface="Times New Roman" pitchFamily="18" charset="0"/>
              </a:rPr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000" dirty="0" err="1" smtClean="0">
                <a:latin typeface="Times New Roman" pitchFamily="18" charset="0"/>
              </a:rPr>
              <a:t>Antwoord</a:t>
            </a:r>
            <a:r>
              <a:rPr lang="en-US" altLang="en-US" sz="2000" dirty="0" smtClean="0">
                <a:latin typeface="Times New Roman" pitchFamily="18" charset="0"/>
              </a:rPr>
              <a:t>: </a:t>
            </a:r>
            <a:r>
              <a:rPr lang="en-US" altLang="en-US" sz="2000" dirty="0" err="1" smtClean="0">
                <a:latin typeface="Times New Roman" pitchFamily="18" charset="0"/>
              </a:rPr>
              <a:t>helemaal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niet</a:t>
            </a:r>
            <a:r>
              <a:rPr lang="en-US" altLang="en-US" sz="2000" dirty="0" smtClean="0">
                <a:latin typeface="Times New Roman" pitchFamily="18" charset="0"/>
              </a:rPr>
              <a:t>, </a:t>
            </a:r>
            <a:r>
              <a:rPr lang="en-US" altLang="en-US" sz="2000" dirty="0" err="1" smtClean="0">
                <a:latin typeface="Times New Roman" pitchFamily="18" charset="0"/>
              </a:rPr>
              <a:t>beetje</a:t>
            </a:r>
            <a:r>
              <a:rPr lang="en-US" altLang="en-US" sz="2000" dirty="0" smtClean="0">
                <a:latin typeface="Times New Roman" pitchFamily="18" charset="0"/>
              </a:rPr>
              <a:t>, </a:t>
            </a:r>
            <a:r>
              <a:rPr lang="en-US" altLang="en-US" sz="2000" dirty="0" err="1" smtClean="0">
                <a:latin typeface="Times New Roman" pitchFamily="18" charset="0"/>
              </a:rPr>
              <a:t>gemiddeld</a:t>
            </a:r>
            <a:r>
              <a:rPr lang="en-US" altLang="en-US" sz="2000" dirty="0" smtClean="0">
                <a:latin typeface="Times New Roman" pitchFamily="18" charset="0"/>
              </a:rPr>
              <a:t>, </a:t>
            </a:r>
            <a:r>
              <a:rPr lang="en-US" altLang="en-US" sz="2000" dirty="0" err="1" smtClean="0">
                <a:latin typeface="Times New Roman" pitchFamily="18" charset="0"/>
              </a:rPr>
              <a:t>nogal</a:t>
            </a:r>
            <a:r>
              <a:rPr lang="en-US" altLang="en-US" sz="2000" dirty="0" smtClean="0">
                <a:latin typeface="Times New Roman" pitchFamily="18" charset="0"/>
              </a:rPr>
              <a:t>, </a:t>
            </a:r>
            <a:r>
              <a:rPr lang="en-US" altLang="en-US" sz="2000" dirty="0" err="1" smtClean="0">
                <a:latin typeface="Times New Roman" pitchFamily="18" charset="0"/>
              </a:rPr>
              <a:t>extreem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veel</a:t>
            </a:r>
            <a:endParaRPr lang="nl-NL" altLang="en-US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rijne Ziekenhuis ppt basis">
  <a:themeElements>
    <a:clrScheme name="Custom 28">
      <a:dk1>
        <a:srgbClr val="5E0060"/>
      </a:dk1>
      <a:lt1>
        <a:srgbClr val="FFFFFF"/>
      </a:lt1>
      <a:dk2>
        <a:srgbClr val="464642"/>
      </a:dk2>
      <a:lt2>
        <a:srgbClr val="EBE5DB"/>
      </a:lt2>
      <a:accent1>
        <a:srgbClr val="E55B9B"/>
      </a:accent1>
      <a:accent2>
        <a:srgbClr val="8A3D8B"/>
      </a:accent2>
      <a:accent3>
        <a:srgbClr val="CF7AB1"/>
      </a:accent3>
      <a:accent4>
        <a:srgbClr val="EB832E"/>
      </a:accent4>
      <a:accent5>
        <a:srgbClr val="F8B21B"/>
      </a:accent5>
      <a:accent6>
        <a:srgbClr val="1189BC"/>
      </a:accent6>
      <a:hlink>
        <a:srgbClr val="1189BC"/>
      </a:hlink>
      <a:folHlink>
        <a:srgbClr val="5E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Verdana"/>
            <a:cs typeface="Verdana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Alrijne Ziekenhuis ppt basis</Template>
  <TotalTime>298</TotalTime>
  <Words>469</Words>
  <Application>Microsoft Office PowerPoint</Application>
  <PresentationFormat>Diavoorstelling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Alrijne Ziekenhuis ppt basis</vt:lpstr>
      <vt:lpstr>Plasproblemen bij Parkinson</vt:lpstr>
      <vt:lpstr>Vogelvlucht</vt:lpstr>
      <vt:lpstr>Plassen..</vt:lpstr>
      <vt:lpstr>Plassen</vt:lpstr>
      <vt:lpstr>Hoe vaak plasproblemen bij Parkinson?</vt:lpstr>
      <vt:lpstr>Welke plasproblemen komen voor?</vt:lpstr>
      <vt:lpstr>Welk onderzoek</vt:lpstr>
      <vt:lpstr>Anamnese</vt:lpstr>
      <vt:lpstr>Anamnese Qualiveen (gevalideerd in NL, Reuvers et al, 2016)</vt:lpstr>
      <vt:lpstr>Lichamelijk onderzoek</vt:lpstr>
      <vt:lpstr>Aanvullend onderzoek</vt:lpstr>
      <vt:lpstr>Aanvullend onderzoek</vt:lpstr>
      <vt:lpstr>En</vt:lpstr>
      <vt:lpstr>Wat is het (grootste) probleem?</vt:lpstr>
      <vt:lpstr>Behandelingen Doel</vt:lpstr>
      <vt:lpstr>Behandeling</vt:lpstr>
      <vt:lpstr>Behandeling</vt:lpstr>
      <vt:lpstr>Behandeling</vt:lpstr>
      <vt:lpstr>Liever niet..</vt:lpstr>
      <vt:lpstr>Ook belangrijk</vt:lpstr>
      <vt:lpstr>Gebaseerd op</vt:lpstr>
      <vt:lpstr>Praat erover!</vt:lpstr>
    </vt:vector>
  </TitlesOfParts>
  <Company>Rijnland Zorggroep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Hollants, FAM</dc:creator>
  <cp:lastModifiedBy>Hollants, Frederieke</cp:lastModifiedBy>
  <cp:revision>10</cp:revision>
  <cp:lastPrinted>2014-12-16T09:16:27Z</cp:lastPrinted>
  <dcterms:created xsi:type="dcterms:W3CDTF">2017-06-27T09:45:48Z</dcterms:created>
  <dcterms:modified xsi:type="dcterms:W3CDTF">2017-06-28T09:08:00Z</dcterms:modified>
</cp:coreProperties>
</file>